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5" r:id="rId1"/>
  </p:sldMasterIdLst>
  <p:notesMasterIdLst>
    <p:notesMasterId r:id="rId35"/>
  </p:notesMasterIdLst>
  <p:sldIdLst>
    <p:sldId id="256" r:id="rId2"/>
    <p:sldId id="598" r:id="rId3"/>
    <p:sldId id="569" r:id="rId4"/>
    <p:sldId id="581" r:id="rId5"/>
    <p:sldId id="572" r:id="rId6"/>
    <p:sldId id="574" r:id="rId7"/>
    <p:sldId id="573" r:id="rId8"/>
    <p:sldId id="576" r:id="rId9"/>
    <p:sldId id="577" r:id="rId10"/>
    <p:sldId id="578" r:id="rId11"/>
    <p:sldId id="580" r:id="rId12"/>
    <p:sldId id="584" r:id="rId13"/>
    <p:sldId id="424" r:id="rId14"/>
    <p:sldId id="593" r:id="rId15"/>
    <p:sldId id="589" r:id="rId16"/>
    <p:sldId id="590" r:id="rId17"/>
    <p:sldId id="591" r:id="rId18"/>
    <p:sldId id="592" r:id="rId19"/>
    <p:sldId id="406" r:id="rId20"/>
    <p:sldId id="407" r:id="rId21"/>
    <p:sldId id="548" r:id="rId22"/>
    <p:sldId id="564" r:id="rId23"/>
    <p:sldId id="524" r:id="rId24"/>
    <p:sldId id="533" r:id="rId25"/>
    <p:sldId id="522" r:id="rId26"/>
    <p:sldId id="600" r:id="rId27"/>
    <p:sldId id="535" r:id="rId28"/>
    <p:sldId id="536" r:id="rId29"/>
    <p:sldId id="422" r:id="rId30"/>
    <p:sldId id="585" r:id="rId31"/>
    <p:sldId id="596" r:id="rId32"/>
    <p:sldId id="597" r:id="rId33"/>
    <p:sldId id="275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A2B4"/>
    <a:srgbClr val="000000"/>
    <a:srgbClr val="4130C0"/>
    <a:srgbClr val="FF0000"/>
    <a:srgbClr val="3366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79532" autoAdjust="0"/>
  </p:normalViewPr>
  <p:slideViewPr>
    <p:cSldViewPr>
      <p:cViewPr varScale="1">
        <p:scale>
          <a:sx n="114" d="100"/>
          <a:sy n="114" d="100"/>
        </p:scale>
        <p:origin x="156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hn\Documents\Austwind\SA%20wind\Bootstrapping%20SA%20non-synoptic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hn\Documents\Austwind\SA%20wind\Bootstrapping%20SA%20non-synoptic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15 random sample fits</a:t>
            </a:r>
          </a:p>
        </c:rich>
      </c:tx>
      <c:layout>
        <c:manualLayout>
          <c:xMode val="edge"/>
          <c:yMode val="edge"/>
          <c:x val="0.41473959049552361"/>
          <c:y val="3.15777631365565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0.19544203849518807"/>
          <c:y val="0.17171296296296296"/>
          <c:w val="0.74233573928258967"/>
          <c:h val="0.66070246427529888"/>
        </c:manualLayout>
      </c:layout>
      <c:scatterChart>
        <c:scatterStyle val="lineMarker"/>
        <c:varyColors val="0"/>
        <c:ser>
          <c:idx val="0"/>
          <c:order val="0"/>
          <c:spPr>
            <a:ln w="3492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xVal>
            <c:numRef>
              <c:f>'GPD simulations Adelaide'!$B$95:$B$102</c:f>
              <c:numCache>
                <c:formatCode>General</c:formatCode>
                <c:ptCount val="8"/>
                <c:pt idx="0">
                  <c:v>20</c:v>
                </c:pt>
                <c:pt idx="1">
                  <c:v>50</c:v>
                </c:pt>
                <c:pt idx="2">
                  <c:v>100</c:v>
                </c:pt>
                <c:pt idx="3">
                  <c:v>200</c:v>
                </c:pt>
                <c:pt idx="4">
                  <c:v>500</c:v>
                </c:pt>
                <c:pt idx="5">
                  <c:v>1000</c:v>
                </c:pt>
                <c:pt idx="6">
                  <c:v>2000</c:v>
                </c:pt>
                <c:pt idx="7">
                  <c:v>5000</c:v>
                </c:pt>
              </c:numCache>
            </c:numRef>
          </c:xVal>
          <c:yVal>
            <c:numRef>
              <c:f>'GPD simulations Adelaide'!$C$95:$C$102</c:f>
              <c:numCache>
                <c:formatCode>0.00</c:formatCode>
                <c:ptCount val="8"/>
                <c:pt idx="0">
                  <c:v>34.246096103461532</c:v>
                </c:pt>
                <c:pt idx="1">
                  <c:v>37.393946852596606</c:v>
                </c:pt>
                <c:pt idx="2">
                  <c:v>39.590758483023613</c:v>
                </c:pt>
                <c:pt idx="3">
                  <c:v>41.640456210403791</c:v>
                </c:pt>
                <c:pt idx="4">
                  <c:v>44.140882939139729</c:v>
                </c:pt>
                <c:pt idx="5">
                  <c:v>45.885872443558604</c:v>
                </c:pt>
                <c:pt idx="6">
                  <c:v>47.514005221066846</c:v>
                </c:pt>
                <c:pt idx="7">
                  <c:v>49.500164770561106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50B-4A3A-BD5B-E059729C84EA}"/>
            </c:ext>
          </c:extLst>
        </c:ser>
        <c:ser>
          <c:idx val="1"/>
          <c:order val="1"/>
          <c:tx>
            <c:v>10 percentile</c:v>
          </c:tx>
          <c:spPr>
            <a:ln w="1270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'GPD simulations Adelaide'!$B$95:$B$102</c:f>
              <c:numCache>
                <c:formatCode>General</c:formatCode>
                <c:ptCount val="8"/>
                <c:pt idx="0">
                  <c:v>20</c:v>
                </c:pt>
                <c:pt idx="1">
                  <c:v>50</c:v>
                </c:pt>
                <c:pt idx="2">
                  <c:v>100</c:v>
                </c:pt>
                <c:pt idx="3">
                  <c:v>200</c:v>
                </c:pt>
                <c:pt idx="4">
                  <c:v>500</c:v>
                </c:pt>
                <c:pt idx="5">
                  <c:v>1000</c:v>
                </c:pt>
                <c:pt idx="6">
                  <c:v>2000</c:v>
                </c:pt>
                <c:pt idx="7">
                  <c:v>5000</c:v>
                </c:pt>
              </c:numCache>
            </c:numRef>
          </c:xVal>
          <c:yVal>
            <c:numRef>
              <c:f>'GPD simulations Adelaide'!$G$95:$G$102</c:f>
              <c:numCache>
                <c:formatCode>0.00</c:formatCode>
                <c:ptCount val="8"/>
                <c:pt idx="0">
                  <c:v>35.386156897292658</c:v>
                </c:pt>
                <c:pt idx="1">
                  <c:v>38.922143480596397</c:v>
                </c:pt>
                <c:pt idx="2">
                  <c:v>41.389826058421903</c:v>
                </c:pt>
                <c:pt idx="3">
                  <c:v>43.692255316173693</c:v>
                </c:pt>
                <c:pt idx="4">
                  <c:v>46.500989296898084</c:v>
                </c:pt>
                <c:pt idx="5">
                  <c:v>48.461139242802091</c:v>
                </c:pt>
                <c:pt idx="6">
                  <c:v>50.290023810689604</c:v>
                </c:pt>
                <c:pt idx="7">
                  <c:v>52.521080515408521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50B-4A3A-BD5B-E059729C84EA}"/>
            </c:ext>
          </c:extLst>
        </c:ser>
        <c:ser>
          <c:idx val="2"/>
          <c:order val="2"/>
          <c:tx>
            <c:v>90 percentile</c:v>
          </c:tx>
          <c:spPr>
            <a:ln w="12700" cap="rnd">
              <a:solidFill>
                <a:srgbClr val="00206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'GPD simulations Adelaide'!$B$95:$B$102</c:f>
              <c:numCache>
                <c:formatCode>General</c:formatCode>
                <c:ptCount val="8"/>
                <c:pt idx="0">
                  <c:v>20</c:v>
                </c:pt>
                <c:pt idx="1">
                  <c:v>50</c:v>
                </c:pt>
                <c:pt idx="2">
                  <c:v>100</c:v>
                </c:pt>
                <c:pt idx="3">
                  <c:v>200</c:v>
                </c:pt>
                <c:pt idx="4">
                  <c:v>500</c:v>
                </c:pt>
                <c:pt idx="5">
                  <c:v>1000</c:v>
                </c:pt>
                <c:pt idx="6">
                  <c:v>2000</c:v>
                </c:pt>
                <c:pt idx="7">
                  <c:v>5000</c:v>
                </c:pt>
              </c:numCache>
            </c:numRef>
          </c:xVal>
          <c:yVal>
            <c:numRef>
              <c:f>'GPD simulations Adelaide'!$K$95:$K$102</c:f>
              <c:numCache>
                <c:formatCode>0.00</c:formatCode>
                <c:ptCount val="8"/>
                <c:pt idx="0">
                  <c:v>33.053580665777702</c:v>
                </c:pt>
                <c:pt idx="1">
                  <c:v>35.795437298924412</c:v>
                </c:pt>
                <c:pt idx="2">
                  <c:v>37.708915103523381</c:v>
                </c:pt>
                <c:pt idx="3">
                  <c:v>39.494253023787635</c:v>
                </c:pt>
                <c:pt idx="4">
                  <c:v>41.672187163062119</c:v>
                </c:pt>
                <c:pt idx="5">
                  <c:v>43.192116609773308</c:v>
                </c:pt>
                <c:pt idx="6">
                  <c:v>44.610260928363132</c:v>
                </c:pt>
                <c:pt idx="7">
                  <c:v>46.340255508558784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50B-4A3A-BD5B-E059729C84EA}"/>
            </c:ext>
          </c:extLst>
        </c:ser>
        <c:ser>
          <c:idx val="3"/>
          <c:order val="3"/>
          <c:spPr>
            <a:ln w="12700" cap="rnd">
              <a:solidFill>
                <a:schemeClr val="accent3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'GPD simulations Adelaide'!$B$95:$B$102</c:f>
              <c:numCache>
                <c:formatCode>General</c:formatCode>
                <c:ptCount val="8"/>
                <c:pt idx="0">
                  <c:v>20</c:v>
                </c:pt>
                <c:pt idx="1">
                  <c:v>50</c:v>
                </c:pt>
                <c:pt idx="2">
                  <c:v>100</c:v>
                </c:pt>
                <c:pt idx="3">
                  <c:v>200</c:v>
                </c:pt>
                <c:pt idx="4">
                  <c:v>500</c:v>
                </c:pt>
                <c:pt idx="5">
                  <c:v>1000</c:v>
                </c:pt>
                <c:pt idx="6">
                  <c:v>2000</c:v>
                </c:pt>
                <c:pt idx="7">
                  <c:v>5000</c:v>
                </c:pt>
              </c:numCache>
            </c:numRef>
          </c:xVal>
          <c:yVal>
            <c:numRef>
              <c:f>'GPD simulations Adelaide'!$O$95:$O$102</c:f>
              <c:numCache>
                <c:formatCode>0.00</c:formatCode>
                <c:ptCount val="8"/>
                <c:pt idx="0">
                  <c:v>34.900229139070973</c:v>
                </c:pt>
                <c:pt idx="1">
                  <c:v>38.270780706274124</c:v>
                </c:pt>
                <c:pt idx="2">
                  <c:v>40.623010044282118</c:v>
                </c:pt>
                <c:pt idx="3">
                  <c:v>42.817717620304357</c:v>
                </c:pt>
                <c:pt idx="4">
                  <c:v>45.495041896727997</c:v>
                </c:pt>
                <c:pt idx="5">
                  <c:v>47.363484074454561</c:v>
                </c:pt>
                <c:pt idx="6">
                  <c:v>49.106802269052309</c:v>
                </c:pt>
                <c:pt idx="7">
                  <c:v>51.233476535328364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50B-4A3A-BD5B-E059729C84EA}"/>
            </c:ext>
          </c:extLst>
        </c:ser>
        <c:ser>
          <c:idx val="4"/>
          <c:order val="4"/>
          <c:spPr>
            <a:ln w="12700" cap="rnd">
              <a:solidFill>
                <a:schemeClr val="accent2">
                  <a:lumMod val="75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'GPD simulations Adelaide'!$B$95:$B$102</c:f>
              <c:numCache>
                <c:formatCode>General</c:formatCode>
                <c:ptCount val="8"/>
                <c:pt idx="0">
                  <c:v>20</c:v>
                </c:pt>
                <c:pt idx="1">
                  <c:v>50</c:v>
                </c:pt>
                <c:pt idx="2">
                  <c:v>100</c:v>
                </c:pt>
                <c:pt idx="3">
                  <c:v>200</c:v>
                </c:pt>
                <c:pt idx="4">
                  <c:v>500</c:v>
                </c:pt>
                <c:pt idx="5">
                  <c:v>1000</c:v>
                </c:pt>
                <c:pt idx="6">
                  <c:v>2000</c:v>
                </c:pt>
                <c:pt idx="7">
                  <c:v>5000</c:v>
                </c:pt>
              </c:numCache>
            </c:numRef>
          </c:xVal>
          <c:yVal>
            <c:numRef>
              <c:f>'GPD simulations Adelaide'!$S$95:$S$102</c:f>
              <c:numCache>
                <c:formatCode>0.00</c:formatCode>
                <c:ptCount val="8"/>
                <c:pt idx="0">
                  <c:v>33.833215003089535</c:v>
                </c:pt>
                <c:pt idx="1">
                  <c:v>36.840499607706242</c:v>
                </c:pt>
                <c:pt idx="2">
                  <c:v>38.939213403854737</c:v>
                </c:pt>
                <c:pt idx="3">
                  <c:v>40.897382615454731</c:v>
                </c:pt>
                <c:pt idx="4">
                  <c:v>43.286153686753423</c:v>
                </c:pt>
                <c:pt idx="5">
                  <c:v>44.953221311639552</c:v>
                </c:pt>
                <c:pt idx="6">
                  <c:v>46.508650404781214</c:v>
                </c:pt>
                <c:pt idx="7">
                  <c:v>48.406118713006336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E50B-4A3A-BD5B-E059729C84EA}"/>
            </c:ext>
          </c:extLst>
        </c:ser>
        <c:ser>
          <c:idx val="5"/>
          <c:order val="5"/>
          <c:spPr>
            <a:ln w="12700" cap="rnd">
              <a:solidFill>
                <a:schemeClr val="accent6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'GPD simulations Adelaide'!$B$95:$B$102</c:f>
              <c:numCache>
                <c:formatCode>General</c:formatCode>
                <c:ptCount val="8"/>
                <c:pt idx="0">
                  <c:v>20</c:v>
                </c:pt>
                <c:pt idx="1">
                  <c:v>50</c:v>
                </c:pt>
                <c:pt idx="2">
                  <c:v>100</c:v>
                </c:pt>
                <c:pt idx="3">
                  <c:v>200</c:v>
                </c:pt>
                <c:pt idx="4">
                  <c:v>500</c:v>
                </c:pt>
                <c:pt idx="5">
                  <c:v>1000</c:v>
                </c:pt>
                <c:pt idx="6">
                  <c:v>2000</c:v>
                </c:pt>
                <c:pt idx="7">
                  <c:v>5000</c:v>
                </c:pt>
              </c:numCache>
            </c:numRef>
          </c:xVal>
          <c:yVal>
            <c:numRef>
              <c:f>'GPD simulations Adelaide'!$W$95:$W$102</c:f>
              <c:numCache>
                <c:formatCode>0.00</c:formatCode>
                <c:ptCount val="8"/>
                <c:pt idx="0">
                  <c:v>34.600357720209772</c:v>
                </c:pt>
                <c:pt idx="1">
                  <c:v>37.86881750078819</c:v>
                </c:pt>
                <c:pt idx="2">
                  <c:v>40.149799361675505</c:v>
                </c:pt>
                <c:pt idx="3">
                  <c:v>42.278030690980387</c:v>
                </c:pt>
                <c:pt idx="4">
                  <c:v>44.874260578754559</c:v>
                </c:pt>
                <c:pt idx="5">
                  <c:v>46.686108873751287</c:v>
                </c:pt>
                <c:pt idx="6">
                  <c:v>48.376623108642946</c:v>
                </c:pt>
                <c:pt idx="7">
                  <c:v>50.438881812337023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E50B-4A3A-BD5B-E059729C84EA}"/>
            </c:ext>
          </c:extLst>
        </c:ser>
        <c:ser>
          <c:idx val="6"/>
          <c:order val="6"/>
          <c:spPr>
            <a:ln w="12700" cap="rnd">
              <a:solidFill>
                <a:schemeClr val="accent1">
                  <a:lumMod val="6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'GPD simulations Adelaide'!$B$95:$B$102</c:f>
              <c:numCache>
                <c:formatCode>General</c:formatCode>
                <c:ptCount val="8"/>
                <c:pt idx="0">
                  <c:v>20</c:v>
                </c:pt>
                <c:pt idx="1">
                  <c:v>50</c:v>
                </c:pt>
                <c:pt idx="2">
                  <c:v>100</c:v>
                </c:pt>
                <c:pt idx="3">
                  <c:v>200</c:v>
                </c:pt>
                <c:pt idx="4">
                  <c:v>500</c:v>
                </c:pt>
                <c:pt idx="5">
                  <c:v>1000</c:v>
                </c:pt>
                <c:pt idx="6">
                  <c:v>2000</c:v>
                </c:pt>
                <c:pt idx="7">
                  <c:v>5000</c:v>
                </c:pt>
              </c:numCache>
            </c:numRef>
          </c:xVal>
          <c:yVal>
            <c:numRef>
              <c:f>'GPD simulations Adelaide'!$AA$95:$AA$102</c:f>
              <c:numCache>
                <c:formatCode>0.00</c:formatCode>
                <c:ptCount val="8"/>
                <c:pt idx="0">
                  <c:v>34.310713660861417</c:v>
                </c:pt>
                <c:pt idx="1">
                  <c:v>37.480563578531211</c:v>
                </c:pt>
                <c:pt idx="2">
                  <c:v>39.692727915661408</c:v>
                </c:pt>
                <c:pt idx="3">
                  <c:v>41.756750224905034</c:v>
                </c:pt>
                <c:pt idx="4">
                  <c:v>44.274651514348591</c:v>
                </c:pt>
                <c:pt idx="5">
                  <c:v>46.031836107181228</c:v>
                </c:pt>
                <c:pt idx="6">
                  <c:v>47.671347304514249</c:v>
                </c:pt>
                <c:pt idx="7">
                  <c:v>49.671387390967944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E50B-4A3A-BD5B-E059729C84EA}"/>
            </c:ext>
          </c:extLst>
        </c:ser>
        <c:ser>
          <c:idx val="7"/>
          <c:order val="7"/>
          <c:spPr>
            <a:ln w="12700" cap="rnd">
              <a:solidFill>
                <a:schemeClr val="accent2">
                  <a:lumMod val="6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'GPD simulations Adelaide'!$B$95:$B$102</c:f>
              <c:numCache>
                <c:formatCode>General</c:formatCode>
                <c:ptCount val="8"/>
                <c:pt idx="0">
                  <c:v>20</c:v>
                </c:pt>
                <c:pt idx="1">
                  <c:v>50</c:v>
                </c:pt>
                <c:pt idx="2">
                  <c:v>100</c:v>
                </c:pt>
                <c:pt idx="3">
                  <c:v>200</c:v>
                </c:pt>
                <c:pt idx="4">
                  <c:v>500</c:v>
                </c:pt>
                <c:pt idx="5">
                  <c:v>1000</c:v>
                </c:pt>
                <c:pt idx="6">
                  <c:v>2000</c:v>
                </c:pt>
                <c:pt idx="7">
                  <c:v>5000</c:v>
                </c:pt>
              </c:numCache>
            </c:numRef>
          </c:xVal>
          <c:yVal>
            <c:numRef>
              <c:f>'GPD simulations Adelaide'!$AE$95:$AE$102</c:f>
              <c:numCache>
                <c:formatCode>0.00</c:formatCode>
                <c:ptCount val="8"/>
                <c:pt idx="0">
                  <c:v>35.59742664236046</c:v>
                </c:pt>
                <c:pt idx="1">
                  <c:v>39.205340406372635</c:v>
                </c:pt>
                <c:pt idx="2">
                  <c:v>41.723219286283793</c:v>
                </c:pt>
                <c:pt idx="3">
                  <c:v>44.072483349934643</c:v>
                </c:pt>
                <c:pt idx="4">
                  <c:v>46.938351121139867</c:v>
                </c:pt>
                <c:pt idx="5">
                  <c:v>48.93837340706925</c:v>
                </c:pt>
                <c:pt idx="6">
                  <c:v>50.804460183650221</c:v>
                </c:pt>
                <c:pt idx="7">
                  <c:v>53.080899871304879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E50B-4A3A-BD5B-E059729C84EA}"/>
            </c:ext>
          </c:extLst>
        </c:ser>
        <c:ser>
          <c:idx val="8"/>
          <c:order val="8"/>
          <c:spPr>
            <a:ln w="12700" cap="rnd">
              <a:solidFill>
                <a:schemeClr val="accent3">
                  <a:lumMod val="6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'GPD simulations Adelaide'!$B$95:$B$102</c:f>
              <c:numCache>
                <c:formatCode>General</c:formatCode>
                <c:ptCount val="8"/>
                <c:pt idx="0">
                  <c:v>20</c:v>
                </c:pt>
                <c:pt idx="1">
                  <c:v>50</c:v>
                </c:pt>
                <c:pt idx="2">
                  <c:v>100</c:v>
                </c:pt>
                <c:pt idx="3">
                  <c:v>200</c:v>
                </c:pt>
                <c:pt idx="4">
                  <c:v>500</c:v>
                </c:pt>
                <c:pt idx="5">
                  <c:v>1000</c:v>
                </c:pt>
                <c:pt idx="6">
                  <c:v>2000</c:v>
                </c:pt>
                <c:pt idx="7">
                  <c:v>5000</c:v>
                </c:pt>
              </c:numCache>
            </c:numRef>
          </c:xVal>
          <c:yVal>
            <c:numRef>
              <c:f>'GPD simulations Adelaide'!$AI$95:$AI$102</c:f>
              <c:numCache>
                <c:formatCode>0.00</c:formatCode>
                <c:ptCount val="8"/>
                <c:pt idx="0">
                  <c:v>34.141868485379185</c:v>
                </c:pt>
                <c:pt idx="1">
                  <c:v>37.254234746575783</c:v>
                </c:pt>
                <c:pt idx="2">
                  <c:v>39.426282580363349</c:v>
                </c:pt>
                <c:pt idx="3">
                  <c:v>41.452874868483192</c:v>
                </c:pt>
                <c:pt idx="4">
                  <c:v>43.925115266554897</c:v>
                </c:pt>
                <c:pt idx="5">
                  <c:v>45.650434188104072</c:v>
                </c:pt>
                <c:pt idx="6">
                  <c:v>47.260213662832157</c:v>
                </c:pt>
                <c:pt idx="7">
                  <c:v>49.223984014046508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E50B-4A3A-BD5B-E059729C84EA}"/>
            </c:ext>
          </c:extLst>
        </c:ser>
        <c:ser>
          <c:idx val="9"/>
          <c:order val="9"/>
          <c:spPr>
            <a:ln w="12700" cap="rnd">
              <a:solidFill>
                <a:schemeClr val="accent4">
                  <a:lumMod val="6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'GPD simulations Adelaide'!$B$95:$B$102</c:f>
              <c:numCache>
                <c:formatCode>General</c:formatCode>
                <c:ptCount val="8"/>
                <c:pt idx="0">
                  <c:v>20</c:v>
                </c:pt>
                <c:pt idx="1">
                  <c:v>50</c:v>
                </c:pt>
                <c:pt idx="2">
                  <c:v>100</c:v>
                </c:pt>
                <c:pt idx="3">
                  <c:v>200</c:v>
                </c:pt>
                <c:pt idx="4">
                  <c:v>500</c:v>
                </c:pt>
                <c:pt idx="5">
                  <c:v>1000</c:v>
                </c:pt>
                <c:pt idx="6">
                  <c:v>2000</c:v>
                </c:pt>
                <c:pt idx="7">
                  <c:v>5000</c:v>
                </c:pt>
              </c:numCache>
            </c:numRef>
          </c:xVal>
          <c:yVal>
            <c:numRef>
              <c:f>'GPD simulations Adelaide'!$AM$95:$AM$102</c:f>
              <c:numCache>
                <c:formatCode>0.00</c:formatCode>
                <c:ptCount val="8"/>
                <c:pt idx="0">
                  <c:v>32.527085161100459</c:v>
                </c:pt>
                <c:pt idx="1">
                  <c:v>35.089695412826359</c:v>
                </c:pt>
                <c:pt idx="2">
                  <c:v>36.878081347829735</c:v>
                </c:pt>
                <c:pt idx="3">
                  <c:v>38.546704426788281</c:v>
                </c:pt>
                <c:pt idx="4">
                  <c:v>40.582258104328062</c:v>
                </c:pt>
                <c:pt idx="5">
                  <c:v>42.002823547085029</c:v>
                </c:pt>
                <c:pt idx="6">
                  <c:v>43.328257971814367</c:v>
                </c:pt>
                <c:pt idx="7">
                  <c:v>44.94515573118106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E50B-4A3A-BD5B-E059729C84EA}"/>
            </c:ext>
          </c:extLst>
        </c:ser>
        <c:ser>
          <c:idx val="10"/>
          <c:order val="10"/>
          <c:spPr>
            <a:ln w="12700" cap="rnd">
              <a:solidFill>
                <a:schemeClr val="accent5">
                  <a:lumMod val="6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'GPD simulations Adelaide'!$B$95:$B$102</c:f>
              <c:numCache>
                <c:formatCode>General</c:formatCode>
                <c:ptCount val="8"/>
                <c:pt idx="0">
                  <c:v>20</c:v>
                </c:pt>
                <c:pt idx="1">
                  <c:v>50</c:v>
                </c:pt>
                <c:pt idx="2">
                  <c:v>100</c:v>
                </c:pt>
                <c:pt idx="3">
                  <c:v>200</c:v>
                </c:pt>
                <c:pt idx="4">
                  <c:v>500</c:v>
                </c:pt>
                <c:pt idx="5">
                  <c:v>1000</c:v>
                </c:pt>
                <c:pt idx="6">
                  <c:v>2000</c:v>
                </c:pt>
                <c:pt idx="7">
                  <c:v>5000</c:v>
                </c:pt>
              </c:numCache>
            </c:numRef>
          </c:xVal>
          <c:yVal>
            <c:numRef>
              <c:f>'GPD simulations Adelaide'!$AQ$95:$AQ$102</c:f>
              <c:numCache>
                <c:formatCode>0.00</c:formatCode>
                <c:ptCount val="8"/>
                <c:pt idx="0">
                  <c:v>34.92092784537806</c:v>
                </c:pt>
                <c:pt idx="1">
                  <c:v>38.298526325940735</c:v>
                </c:pt>
                <c:pt idx="2">
                  <c:v>40.655673540449399</c:v>
                </c:pt>
                <c:pt idx="3">
                  <c:v>42.854969657495076</c:v>
                </c:pt>
                <c:pt idx="4">
                  <c:v>45.537891496167838</c:v>
                </c:pt>
                <c:pt idx="5">
                  <c:v>47.410240082053761</c:v>
                </c:pt>
                <c:pt idx="6">
                  <c:v>49.157203084342626</c:v>
                </c:pt>
                <c:pt idx="7">
                  <c:v>51.288323652358784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E50B-4A3A-BD5B-E059729C84EA}"/>
            </c:ext>
          </c:extLst>
        </c:ser>
        <c:ser>
          <c:idx val="11"/>
          <c:order val="11"/>
          <c:spPr>
            <a:ln w="12700" cap="rnd">
              <a:solidFill>
                <a:schemeClr val="accent6">
                  <a:lumMod val="6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'GPD simulations Adelaide'!$B$95:$B$102</c:f>
              <c:numCache>
                <c:formatCode>General</c:formatCode>
                <c:ptCount val="8"/>
                <c:pt idx="0">
                  <c:v>20</c:v>
                </c:pt>
                <c:pt idx="1">
                  <c:v>50</c:v>
                </c:pt>
                <c:pt idx="2">
                  <c:v>100</c:v>
                </c:pt>
                <c:pt idx="3">
                  <c:v>200</c:v>
                </c:pt>
                <c:pt idx="4">
                  <c:v>500</c:v>
                </c:pt>
                <c:pt idx="5">
                  <c:v>1000</c:v>
                </c:pt>
                <c:pt idx="6">
                  <c:v>2000</c:v>
                </c:pt>
                <c:pt idx="7">
                  <c:v>5000</c:v>
                </c:pt>
              </c:numCache>
            </c:numRef>
          </c:xVal>
          <c:yVal>
            <c:numRef>
              <c:f>'GPD simulations Adelaide'!$AU$95:$AU$102</c:f>
              <c:numCache>
                <c:formatCode>0.00</c:formatCode>
                <c:ptCount val="8"/>
                <c:pt idx="0">
                  <c:v>33.86755834118383</c:v>
                </c:pt>
                <c:pt idx="1">
                  <c:v>36.886535199627261</c:v>
                </c:pt>
                <c:pt idx="2">
                  <c:v>38.99340874705986</c:v>
                </c:pt>
                <c:pt idx="3">
                  <c:v>40.959191275810667</c:v>
                </c:pt>
                <c:pt idx="4">
                  <c:v>43.357249834451494</c:v>
                </c:pt>
                <c:pt idx="5">
                  <c:v>45.030798980170921</c:v>
                </c:pt>
                <c:pt idx="6">
                  <c:v>46.592275546085382</c:v>
                </c:pt>
                <c:pt idx="7">
                  <c:v>48.497121167736005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E50B-4A3A-BD5B-E059729C84EA}"/>
            </c:ext>
          </c:extLst>
        </c:ser>
        <c:ser>
          <c:idx val="12"/>
          <c:order val="12"/>
          <c:spPr>
            <a:ln w="12700" cap="rnd">
              <a:solidFill>
                <a:schemeClr val="accent1">
                  <a:lumMod val="80000"/>
                  <a:lumOff val="2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'GPD simulations Adelaide'!$B$95:$B$102</c:f>
              <c:numCache>
                <c:formatCode>General</c:formatCode>
                <c:ptCount val="8"/>
                <c:pt idx="0">
                  <c:v>20</c:v>
                </c:pt>
                <c:pt idx="1">
                  <c:v>50</c:v>
                </c:pt>
                <c:pt idx="2">
                  <c:v>100</c:v>
                </c:pt>
                <c:pt idx="3">
                  <c:v>200</c:v>
                </c:pt>
                <c:pt idx="4">
                  <c:v>500</c:v>
                </c:pt>
                <c:pt idx="5">
                  <c:v>1000</c:v>
                </c:pt>
                <c:pt idx="6">
                  <c:v>2000</c:v>
                </c:pt>
                <c:pt idx="7">
                  <c:v>5000</c:v>
                </c:pt>
              </c:numCache>
            </c:numRef>
          </c:xVal>
          <c:yVal>
            <c:numRef>
              <c:f>'GPD simulations Adelaide'!$AY$95:$AY$102</c:f>
              <c:numCache>
                <c:formatCode>0.00</c:formatCode>
                <c:ptCount val="8"/>
                <c:pt idx="0">
                  <c:v>34.101178742044901</c:v>
                </c:pt>
                <c:pt idx="1">
                  <c:v>37.199692103855241</c:v>
                </c:pt>
                <c:pt idx="2">
                  <c:v>39.362072322208618</c:v>
                </c:pt>
                <c:pt idx="3">
                  <c:v>41.379644406178869</c:v>
                </c:pt>
                <c:pt idx="4">
                  <c:v>43.840881055135277</c:v>
                </c:pt>
                <c:pt idx="5">
                  <c:v>45.558520716782617</c:v>
                </c:pt>
                <c:pt idx="6">
                  <c:v>47.1611351886717</c:v>
                </c:pt>
                <c:pt idx="7">
                  <c:v>49.116164951275948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E50B-4A3A-BD5B-E059729C84EA}"/>
            </c:ext>
          </c:extLst>
        </c:ser>
        <c:ser>
          <c:idx val="13"/>
          <c:order val="13"/>
          <c:spPr>
            <a:ln w="12700" cap="rnd">
              <a:solidFill>
                <a:schemeClr val="accent2">
                  <a:lumMod val="80000"/>
                  <a:lumOff val="2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'GPD simulations Adelaide'!$B$95:$B$102</c:f>
              <c:numCache>
                <c:formatCode>General</c:formatCode>
                <c:ptCount val="8"/>
                <c:pt idx="0">
                  <c:v>20</c:v>
                </c:pt>
                <c:pt idx="1">
                  <c:v>50</c:v>
                </c:pt>
                <c:pt idx="2">
                  <c:v>100</c:v>
                </c:pt>
                <c:pt idx="3">
                  <c:v>200</c:v>
                </c:pt>
                <c:pt idx="4">
                  <c:v>500</c:v>
                </c:pt>
                <c:pt idx="5">
                  <c:v>1000</c:v>
                </c:pt>
                <c:pt idx="6">
                  <c:v>2000</c:v>
                </c:pt>
                <c:pt idx="7">
                  <c:v>5000</c:v>
                </c:pt>
              </c:numCache>
            </c:numRef>
          </c:xVal>
          <c:yVal>
            <c:numRef>
              <c:f>'GPD simulations Adelaide'!$BC$95:$BC$102</c:f>
              <c:numCache>
                <c:formatCode>0.00</c:formatCode>
                <c:ptCount val="8"/>
                <c:pt idx="0">
                  <c:v>35.978721141081373</c:v>
                </c:pt>
                <c:pt idx="1">
                  <c:v>39.716447331874441</c:v>
                </c:pt>
                <c:pt idx="2">
                  <c:v>42.324919277230201</c:v>
                </c:pt>
                <c:pt idx="3">
                  <c:v>44.758709659745314</c:v>
                </c:pt>
                <c:pt idx="4">
                  <c:v>47.72769110676068</c:v>
                </c:pt>
                <c:pt idx="5">
                  <c:v>49.799674022442929</c:v>
                </c:pt>
                <c:pt idx="6">
                  <c:v>51.732902440675097</c:v>
                </c:pt>
                <c:pt idx="7">
                  <c:v>54.091248232411957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E50B-4A3A-BD5B-E059729C84EA}"/>
            </c:ext>
          </c:extLst>
        </c:ser>
        <c:ser>
          <c:idx val="14"/>
          <c:order val="14"/>
          <c:spPr>
            <a:ln w="12700" cap="rnd">
              <a:solidFill>
                <a:schemeClr val="bg2">
                  <a:lumMod val="5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'GPD simulations Adelaide'!$B$95:$B$102</c:f>
              <c:numCache>
                <c:formatCode>General</c:formatCode>
                <c:ptCount val="8"/>
                <c:pt idx="0">
                  <c:v>20</c:v>
                </c:pt>
                <c:pt idx="1">
                  <c:v>50</c:v>
                </c:pt>
                <c:pt idx="2">
                  <c:v>100</c:v>
                </c:pt>
                <c:pt idx="3">
                  <c:v>200</c:v>
                </c:pt>
                <c:pt idx="4">
                  <c:v>500</c:v>
                </c:pt>
                <c:pt idx="5">
                  <c:v>1000</c:v>
                </c:pt>
                <c:pt idx="6">
                  <c:v>2000</c:v>
                </c:pt>
                <c:pt idx="7">
                  <c:v>5000</c:v>
                </c:pt>
              </c:numCache>
            </c:numRef>
          </c:xVal>
          <c:yVal>
            <c:numRef>
              <c:f>'GPD simulations Adelaide'!$BH$95:$BH$102</c:f>
              <c:numCache>
                <c:formatCode>0.00</c:formatCode>
                <c:ptCount val="8"/>
                <c:pt idx="0">
                  <c:v>33.559025835865818</c:v>
                </c:pt>
                <c:pt idx="1">
                  <c:v>36.472962224566103</c:v>
                </c:pt>
                <c:pt idx="2">
                  <c:v>38.506530477692536</c:v>
                </c:pt>
                <c:pt idx="3">
                  <c:v>40.403916748401357</c:v>
                </c:pt>
                <c:pt idx="4">
                  <c:v>42.718538696136505</c:v>
                </c:pt>
                <c:pt idx="5">
                  <c:v>44.333859376833772</c:v>
                </c:pt>
                <c:pt idx="6">
                  <c:v>45.841006863836</c:v>
                </c:pt>
                <c:pt idx="7">
                  <c:v>47.679576429634537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E50B-4A3A-BD5B-E059729C84EA}"/>
            </c:ext>
          </c:extLst>
        </c:ser>
        <c:ser>
          <c:idx val="15"/>
          <c:order val="15"/>
          <c:spPr>
            <a:ln w="12700" cap="rnd">
              <a:solidFill>
                <a:schemeClr val="accent4">
                  <a:lumMod val="80000"/>
                  <a:lumOff val="2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'GPD simulations Adelaide'!$B$95:$B$102</c:f>
              <c:numCache>
                <c:formatCode>General</c:formatCode>
                <c:ptCount val="8"/>
                <c:pt idx="0">
                  <c:v>20</c:v>
                </c:pt>
                <c:pt idx="1">
                  <c:v>50</c:v>
                </c:pt>
                <c:pt idx="2">
                  <c:v>100</c:v>
                </c:pt>
                <c:pt idx="3">
                  <c:v>200</c:v>
                </c:pt>
                <c:pt idx="4">
                  <c:v>500</c:v>
                </c:pt>
                <c:pt idx="5">
                  <c:v>1000</c:v>
                </c:pt>
                <c:pt idx="6">
                  <c:v>2000</c:v>
                </c:pt>
                <c:pt idx="7">
                  <c:v>5000</c:v>
                </c:pt>
              </c:numCache>
            </c:numRef>
          </c:xVal>
          <c:yVal>
            <c:numRef>
              <c:f>'GPD simulations Adelaide'!$BM$95:$BM$102</c:f>
              <c:numCache>
                <c:formatCode>0.00</c:formatCode>
                <c:ptCount val="8"/>
                <c:pt idx="0">
                  <c:v>33.350166358583238</c:v>
                </c:pt>
                <c:pt idx="1">
                  <c:v>36.192996146760336</c:v>
                </c:pt>
                <c:pt idx="2">
                  <c:v>38.176940761576589</c:v>
                </c:pt>
                <c:pt idx="3">
                  <c:v>40.028026540581941</c:v>
                </c:pt>
                <c:pt idx="4">
                  <c:v>42.286166507846254</c:v>
                </c:pt>
                <c:pt idx="5">
                  <c:v>43.862069731524002</c:v>
                </c:pt>
                <c:pt idx="6">
                  <c:v>45.332439430684545</c:v>
                </c:pt>
                <c:pt idx="7">
                  <c:v>47.126143764641952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E50B-4A3A-BD5B-E059729C84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4214216"/>
        <c:axId val="424214608"/>
      </c:scatterChart>
      <c:valAx>
        <c:axId val="424214216"/>
        <c:scaling>
          <c:logBase val="10"/>
          <c:orientation val="minMax"/>
          <c:min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424214608"/>
        <c:crosses val="autoZero"/>
        <c:crossBetween val="midCat"/>
      </c:valAx>
      <c:valAx>
        <c:axId val="424214608"/>
        <c:scaling>
          <c:orientation val="minMax"/>
          <c:max val="60"/>
          <c:min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4242142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80% confidence limits on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</a:t>
            </a:r>
          </a:p>
        </c:rich>
      </c:tx>
      <c:layout>
        <c:manualLayout>
          <c:xMode val="edge"/>
          <c:yMode val="edge"/>
          <c:x val="0.34123244126164054"/>
          <c:y val="2.777782764569760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>
        <c:manualLayout>
          <c:layoutTarget val="inner"/>
          <c:xMode val="edge"/>
          <c:yMode val="edge"/>
          <c:x val="0.19544203849518807"/>
          <c:y val="0.17171296296296296"/>
          <c:w val="0.74233573928258967"/>
          <c:h val="0.66070246427529888"/>
        </c:manualLayout>
      </c:layout>
      <c:scatterChart>
        <c:scatterStyle val="lineMarker"/>
        <c:varyColors val="0"/>
        <c:ser>
          <c:idx val="0"/>
          <c:order val="0"/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'GPD simulations Adelaide'!$M$104:$T$104</c:f>
              <c:numCache>
                <c:formatCode>General</c:formatCode>
                <c:ptCount val="8"/>
                <c:pt idx="0">
                  <c:v>20</c:v>
                </c:pt>
                <c:pt idx="1">
                  <c:v>50</c:v>
                </c:pt>
                <c:pt idx="2">
                  <c:v>100</c:v>
                </c:pt>
                <c:pt idx="3">
                  <c:v>200</c:v>
                </c:pt>
                <c:pt idx="4">
                  <c:v>500</c:v>
                </c:pt>
                <c:pt idx="5">
                  <c:v>1000</c:v>
                </c:pt>
                <c:pt idx="6">
                  <c:v>2000</c:v>
                </c:pt>
                <c:pt idx="7">
                  <c:v>5000</c:v>
                </c:pt>
              </c:numCache>
            </c:numRef>
          </c:xVal>
          <c:yVal>
            <c:numRef>
              <c:f>'GPD simulations Adelaide'!$M$157:$T$157</c:f>
              <c:numCache>
                <c:formatCode>0.00</c:formatCode>
                <c:ptCount val="8"/>
                <c:pt idx="0">
                  <c:v>34.246096103461539</c:v>
                </c:pt>
                <c:pt idx="1">
                  <c:v>37.393946852596599</c:v>
                </c:pt>
                <c:pt idx="2">
                  <c:v>39.590758483023627</c:v>
                </c:pt>
                <c:pt idx="3">
                  <c:v>41.640456210403791</c:v>
                </c:pt>
                <c:pt idx="4">
                  <c:v>44.140882939139736</c:v>
                </c:pt>
                <c:pt idx="5">
                  <c:v>45.885872443558611</c:v>
                </c:pt>
                <c:pt idx="6">
                  <c:v>47.514005221066867</c:v>
                </c:pt>
                <c:pt idx="7">
                  <c:v>49.500164770561121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166-49C6-B167-00C23631E8AB}"/>
            </c:ext>
          </c:extLst>
        </c:ser>
        <c:ser>
          <c:idx val="1"/>
          <c:order val="1"/>
          <c:tx>
            <c:v>10 percentile</c:v>
          </c:tx>
          <c:spPr>
            <a:ln w="15875" cap="rnd">
              <a:solidFill>
                <a:srgbClr val="0070C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'GPD simulations Adelaide'!$M$104:$T$104</c:f>
              <c:numCache>
                <c:formatCode>General</c:formatCode>
                <c:ptCount val="8"/>
                <c:pt idx="0">
                  <c:v>20</c:v>
                </c:pt>
                <c:pt idx="1">
                  <c:v>50</c:v>
                </c:pt>
                <c:pt idx="2">
                  <c:v>100</c:v>
                </c:pt>
                <c:pt idx="3">
                  <c:v>200</c:v>
                </c:pt>
                <c:pt idx="4">
                  <c:v>500</c:v>
                </c:pt>
                <c:pt idx="5">
                  <c:v>1000</c:v>
                </c:pt>
                <c:pt idx="6">
                  <c:v>2000</c:v>
                </c:pt>
                <c:pt idx="7">
                  <c:v>5000</c:v>
                </c:pt>
              </c:numCache>
            </c:numRef>
          </c:xVal>
          <c:yVal>
            <c:numRef>
              <c:f>'GPD simulations Adelaide'!$M$109:$T$109</c:f>
              <c:numCache>
                <c:formatCode>0.00</c:formatCode>
                <c:ptCount val="8"/>
                <c:pt idx="0">
                  <c:v>33.053580665777702</c:v>
                </c:pt>
                <c:pt idx="1">
                  <c:v>35.795437298924412</c:v>
                </c:pt>
                <c:pt idx="2">
                  <c:v>37.708915103523381</c:v>
                </c:pt>
                <c:pt idx="3">
                  <c:v>39.494253023787635</c:v>
                </c:pt>
                <c:pt idx="4">
                  <c:v>41.672187163062119</c:v>
                </c:pt>
                <c:pt idx="5">
                  <c:v>43.192116609773308</c:v>
                </c:pt>
                <c:pt idx="6">
                  <c:v>44.610260928363132</c:v>
                </c:pt>
                <c:pt idx="7">
                  <c:v>46.340255508558784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166-49C6-B167-00C23631E8AB}"/>
            </c:ext>
          </c:extLst>
        </c:ser>
        <c:ser>
          <c:idx val="2"/>
          <c:order val="2"/>
          <c:tx>
            <c:v>90 percentile</c:v>
          </c:tx>
          <c:spPr>
            <a:ln w="15875" cap="rnd">
              <a:solidFill>
                <a:srgbClr val="0070C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'GPD simulations Adelaide'!$M$104:$T$104</c:f>
              <c:numCache>
                <c:formatCode>General</c:formatCode>
                <c:ptCount val="8"/>
                <c:pt idx="0">
                  <c:v>20</c:v>
                </c:pt>
                <c:pt idx="1">
                  <c:v>50</c:v>
                </c:pt>
                <c:pt idx="2">
                  <c:v>100</c:v>
                </c:pt>
                <c:pt idx="3">
                  <c:v>200</c:v>
                </c:pt>
                <c:pt idx="4">
                  <c:v>500</c:v>
                </c:pt>
                <c:pt idx="5">
                  <c:v>1000</c:v>
                </c:pt>
                <c:pt idx="6">
                  <c:v>2000</c:v>
                </c:pt>
                <c:pt idx="7">
                  <c:v>5000</c:v>
                </c:pt>
              </c:numCache>
            </c:numRef>
          </c:xVal>
          <c:yVal>
            <c:numRef>
              <c:f>'GPD simulations Adelaide'!$M$150:$T$150</c:f>
              <c:numCache>
                <c:formatCode>0.00</c:formatCode>
                <c:ptCount val="8"/>
                <c:pt idx="0">
                  <c:v>35.659625462116374</c:v>
                </c:pt>
                <c:pt idx="1">
                  <c:v>39.288714930898763</c:v>
                </c:pt>
                <c:pt idx="2">
                  <c:v>41.821371841354882</c:v>
                </c:pt>
                <c:pt idx="3">
                  <c:v>44.184424295054114</c:v>
                </c:pt>
                <c:pt idx="4">
                  <c:v>47.067112526448511</c:v>
                </c:pt>
                <c:pt idx="5">
                  <c:v>49.078873419293373</c:v>
                </c:pt>
                <c:pt idx="6">
                  <c:v>50.955912703401168</c:v>
                </c:pt>
                <c:pt idx="7">
                  <c:v>53.245713357505139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166-49C6-B167-00C23631E8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4221664"/>
        <c:axId val="424221272"/>
      </c:scatterChart>
      <c:valAx>
        <c:axId val="424221664"/>
        <c:scaling>
          <c:logBase val="10"/>
          <c:orientation val="minMax"/>
          <c:min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424221272"/>
        <c:crosses val="autoZero"/>
        <c:crossBetween val="midCat"/>
      </c:valAx>
      <c:valAx>
        <c:axId val="424221272"/>
        <c:scaling>
          <c:orientation val="minMax"/>
          <c:max val="60"/>
          <c:min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4242216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0.02435</cdr:x>
      <cdr:y>0.27555</cdr:y>
    </cdr:from>
    <cdr:to>
      <cdr:x>0.20833</cdr:x>
      <cdr:y>0.37476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111331" y="755897"/>
          <a:ext cx="841168" cy="272143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1600"/>
            <a:t>V</a:t>
          </a:r>
          <a:r>
            <a:rPr lang="en-AU" sz="1100"/>
            <a:t>R m/s</a:t>
          </a:r>
        </a:p>
      </cdr:txBody>
    </cdr:sp>
  </cdr:relSizeAnchor>
  <cdr:relSizeAnchor xmlns:cdr="http://schemas.openxmlformats.org/drawingml/2006/chartDrawing">
    <cdr:from>
      <cdr:x>0.34059</cdr:x>
      <cdr:y>0.90079</cdr:y>
    </cdr:from>
    <cdr:to>
      <cdr:x>0.52457</cdr:x>
      <cdr:y>1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1706479" y="3010586"/>
          <a:ext cx="921813" cy="331576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1400" dirty="0"/>
            <a:t>Avg. recurrence interval, R (years)</a:t>
          </a:r>
          <a:endParaRPr lang="en-A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0.61569</cdr:x>
      <cdr:y>0.57464</cdr:y>
    </cdr:from>
    <cdr:to>
      <cdr:x>0.79109</cdr:x>
      <cdr:y>0.57476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7A57DF76-9462-4F03-BC52-5D595A3EC388}"/>
            </a:ext>
          </a:extLst>
        </cdr:cNvPr>
        <cdr:cNvCxnSpPr/>
      </cdr:nvCxnSpPr>
      <cdr:spPr>
        <a:xfrm xmlns:a="http://schemas.openxmlformats.org/drawingml/2006/main" flipV="1">
          <a:off x="3067806" y="1872193"/>
          <a:ext cx="873963" cy="391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0.76786</cdr:x>
      <cdr:y>0.50225</cdr:y>
    </cdr:from>
    <cdr:to>
      <cdr:x>0.95184</cdr:x>
      <cdr:y>0.60146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510644" y="1377785"/>
          <a:ext cx="841168" cy="272143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AU" sz="1100"/>
            <a:t>41.7 m/s</a:t>
          </a:r>
        </a:p>
      </cdr:txBody>
    </cdr:sp>
  </cdr:relSizeAnchor>
  <cdr:relSizeAnchor xmlns:cdr="http://schemas.openxmlformats.org/drawingml/2006/chartDrawing">
    <cdr:from>
      <cdr:x>0.48272</cdr:x>
      <cdr:y>0.45431</cdr:y>
    </cdr:from>
    <cdr:to>
      <cdr:x>0.62071</cdr:x>
      <cdr:y>0.45431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5BB76338-4C85-452B-876D-FB9C51F51786}"/>
            </a:ext>
          </a:extLst>
        </cdr:cNvPr>
        <cdr:cNvCxnSpPr/>
      </cdr:nvCxnSpPr>
      <cdr:spPr>
        <a:xfrm xmlns:a="http://schemas.openxmlformats.org/drawingml/2006/main">
          <a:off x="2405222" y="1480177"/>
          <a:ext cx="687561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0.34641</cdr:x>
      <cdr:y>0.38164</cdr:y>
    </cdr:from>
    <cdr:to>
      <cdr:x>0.53039</cdr:x>
      <cdr:y>0.48085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1726074" y="1243401"/>
          <a:ext cx="916715" cy="323231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1100"/>
            <a:t>47.1 m/s</a:t>
          </a:r>
        </a:p>
      </cdr:txBody>
    </cdr:sp>
  </cdr:relSizeAnchor>
  <cdr:relSizeAnchor xmlns:cdr="http://schemas.openxmlformats.org/drawingml/2006/chartDrawing">
    <cdr:from>
      <cdr:x>0.02435</cdr:x>
      <cdr:y>0.27555</cdr:y>
    </cdr:from>
    <cdr:to>
      <cdr:x>0.20833</cdr:x>
      <cdr:y>0.37476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111331" y="755897"/>
          <a:ext cx="841168" cy="272143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1600"/>
            <a:t>V</a:t>
          </a:r>
          <a:r>
            <a:rPr lang="en-AU" sz="1100"/>
            <a:t>R m/s</a:t>
          </a:r>
        </a:p>
      </cdr:txBody>
    </cdr:sp>
  </cdr:relSizeAnchor>
  <cdr:relSizeAnchor xmlns:cdr="http://schemas.openxmlformats.org/drawingml/2006/chartDrawing">
    <cdr:from>
      <cdr:x>0.31602</cdr:x>
      <cdr:y>0.90079</cdr:y>
    </cdr:from>
    <cdr:to>
      <cdr:x>0.5</cdr:x>
      <cdr:y>1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1583385" y="3010586"/>
          <a:ext cx="921813" cy="331576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1400" dirty="0"/>
            <a:t>Avg. recurrence interval, R (years)</a:t>
          </a:r>
          <a:endParaRPr lang="en-A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>
            <a:extLst>
              <a:ext uri="{FF2B5EF4-FFF2-40B4-BE49-F238E27FC236}">
                <a16:creationId xmlns:a16="http://schemas.microsoft.com/office/drawing/2014/main" id="{13697EC7-86DB-4586-AEBD-61492B1A32D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0819" name="Rectangle 3">
            <a:extLst>
              <a:ext uri="{FF2B5EF4-FFF2-40B4-BE49-F238E27FC236}">
                <a16:creationId xmlns:a16="http://schemas.microsoft.com/office/drawing/2014/main" id="{863C4930-8872-4F15-988F-AD8CA108BAE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0C93BAA2-51D7-407A-8186-12EC79DBA48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0821" name="Rectangle 5">
            <a:extLst>
              <a:ext uri="{FF2B5EF4-FFF2-40B4-BE49-F238E27FC236}">
                <a16:creationId xmlns:a16="http://schemas.microsoft.com/office/drawing/2014/main" id="{48405AAC-AAA5-4DF3-984E-C87181ECF2C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90822" name="Rectangle 6">
            <a:extLst>
              <a:ext uri="{FF2B5EF4-FFF2-40B4-BE49-F238E27FC236}">
                <a16:creationId xmlns:a16="http://schemas.microsoft.com/office/drawing/2014/main" id="{7348F94B-8630-4954-873B-5C04D7947C2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0823" name="Rectangle 7">
            <a:extLst>
              <a:ext uri="{FF2B5EF4-FFF2-40B4-BE49-F238E27FC236}">
                <a16:creationId xmlns:a16="http://schemas.microsoft.com/office/drawing/2014/main" id="{AA1F007A-DD7F-4A42-9932-0C4D3246F7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fld id="{1B32B4E8-4B37-47B7-AC81-BE38CC99785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F5698C46-26CA-4FA2-86B9-2EDB9B8D93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D952665-D441-437A-9CC4-CB8E108D2CAE}" type="slidenum">
              <a:rPr lang="en-US" altLang="en-US">
                <a:latin typeface="Times New Roman" panose="02020603050405020304" pitchFamily="18" charset="0"/>
              </a:rPr>
              <a:pPr/>
              <a:t>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9568F38B-599B-477E-B5FA-8D23D1B72D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0B685F64-BD07-403B-854C-63EBB8454C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AFFFF9-CE24-4BFD-9367-C6390BBB8FBC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0176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AFFFF9-CE24-4BFD-9367-C6390BBB8FBC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227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D6050E41-3147-430B-85FB-AA6C7F32E7C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132A5CD-4564-43E9-9775-2F0FC28BCE0D}" type="slidenum">
              <a:rPr lang="en-US" altLang="en-US" sz="1200">
                <a:latin typeface="Times New Roman" panose="02020603050405020304" pitchFamily="18" charset="0"/>
              </a:rPr>
              <a:pPr algn="r"/>
              <a:t>29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EDED0269-1172-42CB-9577-BE572295F8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23875F94-A6A8-49ED-BD4C-F363FF245D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D6050E41-3147-430B-85FB-AA6C7F32E7C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132A5CD-4564-43E9-9775-2F0FC28BCE0D}" type="slidenum">
              <a:rPr lang="en-US" altLang="en-US" sz="1200">
                <a:latin typeface="Times New Roman" panose="02020603050405020304" pitchFamily="18" charset="0"/>
              </a:rPr>
              <a:pPr algn="r"/>
              <a:t>30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EDED0269-1172-42CB-9577-BE572295F8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23875F94-A6A8-49ED-BD4C-F363FF245D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D6050E41-3147-430B-85FB-AA6C7F32E7C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132A5CD-4564-43E9-9775-2F0FC28BCE0D}" type="slidenum">
              <a:rPr lang="en-US" altLang="en-US" sz="1200">
                <a:latin typeface="Times New Roman" panose="02020603050405020304" pitchFamily="18" charset="0"/>
              </a:rPr>
              <a:pPr algn="r"/>
              <a:t>31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EDED0269-1172-42CB-9577-BE572295F8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23875F94-A6A8-49ED-BD4C-F363FF245D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43644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D6050E41-3147-430B-85FB-AA6C7F32E7C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A132A5CD-4564-43E9-9775-2F0FC28BCE0D}" type="slidenum">
              <a:rPr lang="en-US" altLang="en-US" sz="1200">
                <a:latin typeface="Times New Roman" panose="02020603050405020304" pitchFamily="18" charset="0"/>
              </a:rPr>
              <a:pPr algn="r"/>
              <a:t>32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EDED0269-1172-42CB-9577-BE572295F8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23875F94-A6A8-49ED-BD4C-F363FF245D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07512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7F4AA058-90F1-450A-8E4F-8E48DD2845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9A50F7D-71F9-4AE8-AC12-65A26B44A7A0}" type="slidenum">
              <a:rPr lang="en-US" altLang="en-US">
                <a:latin typeface="Times New Roman" panose="02020603050405020304" pitchFamily="18" charset="0"/>
              </a:rPr>
              <a:pPr/>
              <a:t>33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18CDCCB7-0437-4CAE-9F52-805ACB0FFC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373E849D-D89D-46BA-9455-0A1C71A993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AFFFF9-CE24-4BFD-9367-C6390BBB8FB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03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AFFFF9-CE24-4BFD-9367-C6390BBB8FBC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636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AFFFF9-CE24-4BFD-9367-C6390BBB8FBC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636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AFFFF9-CE24-4BFD-9367-C6390BBB8FB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72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AFFFF9-CE24-4BFD-9367-C6390BBB8FB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72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AFFFF9-CE24-4BFD-9367-C6390BBB8FB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72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AFFFF9-CE24-4BFD-9367-C6390BBB8FB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72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AFFFF9-CE24-4BFD-9367-C6390BBB8FBC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72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BC7BCF2-EF1D-4023-B9B0-BD3E1F6F16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DB98A1-00AC-42EF-8512-725B5527ED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C0BCBF-1F7A-4B9A-ADA5-0222A0B2F9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C12D92-3848-4A7C-80A1-92999D0F05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120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wipe/>
      </p:transition>
    </mc:Choice>
    <mc:Fallback xmlns="">
      <p:transition advClick="0" advTm="1000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70F9D26-005B-4144-902C-89F95C6EE6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8C8EEA1-6C6E-4834-93DA-76C782BE58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2D37E6-0190-4B6D-9F73-F776FB040C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0F07CC-7718-4C30-9DE9-1E9FA72FB7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79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wipe/>
      </p:transition>
    </mc:Choice>
    <mc:Fallback xmlns="">
      <p:transition advClick="0" advTm="1000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8A7BCF-50A4-4B1D-AF93-5E2177B7D5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E5F32E-006A-4228-9DB3-B6CFDA8EF9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6C7CD7-591F-47FE-A53A-B339541FBF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C5D9B7-7A45-46A8-91F9-0DF56BAFD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574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wipe/>
      </p:transition>
    </mc:Choice>
    <mc:Fallback xmlns="">
      <p:transition advClick="0" advTm="10000">
        <p:wip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AC214F2-16A2-43E6-A359-C5A9E97FE6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3E21186-CF94-408B-9449-2B4E2AB059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CCC8E02-DD0D-424D-9CDE-F94E0F3482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2F54B1-7FF8-4F23-A585-FBC8F80DD7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57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wipe/>
      </p:transition>
    </mc:Choice>
    <mc:Fallback xmlns="">
      <p:transition advClick="0" advTm="10000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E11C506-8B97-468E-9D2C-8A86F190EF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C90AF30-2398-49A9-A79D-00BDB20BB6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9B6AD4F-C4C3-4A62-8DCB-651AE2356B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86170B-7D21-4397-A54B-01DCFC2CF8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387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wipe/>
      </p:transition>
    </mc:Choice>
    <mc:Fallback xmlns="">
      <p:transition advClick="0" advTm="10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EF57A11-A6EA-4B4F-B823-31417A6BDA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4FA8B6-FFD0-40F2-9C4E-E0B416B3EB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B82DE5-23D1-4FF1-A5EB-A9B031B8FF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4B3730-9762-4037-9201-DC0640AC80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04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wipe/>
      </p:transition>
    </mc:Choice>
    <mc:Fallback xmlns="">
      <p:transition advClick="0" advTm="10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A7BE001-006D-428A-B1CB-D3A9D36E37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0FFDCB-2B80-44A6-B897-93E2F5271D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039C48B-2C36-4B2E-A8FC-34D634B867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FE014-6A0B-4489-A712-5AC8D339C6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240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wipe/>
      </p:transition>
    </mc:Choice>
    <mc:Fallback xmlns="">
      <p:transition advClick="0" advTm="10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8B09A3-4059-4127-9535-6E7ECE65A3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1FD15E-75D4-4099-A740-C4084036AD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014166-2446-47BD-93DA-5A0B118B46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26477C-7FDE-4090-9415-CCC3FA7657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418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wipe/>
      </p:transition>
    </mc:Choice>
    <mc:Fallback xmlns="">
      <p:transition advClick="0" advTm="1000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06E27FC-E095-4F5D-B581-04A2FD1CF4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6F58531-52FB-4F73-8DDD-9F1E01F8B5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928FF12-089F-429E-BD6E-6018F7B424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97E0F5-688E-400F-B25F-C512A84A1E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701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wipe/>
      </p:transition>
    </mc:Choice>
    <mc:Fallback xmlns="">
      <p:transition advClick="0" advTm="1000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61904D2-6B7A-4642-992D-D9DBF55ECE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6B043BB-A78E-436D-95D9-F10A383A15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F4DD787-5DF9-41F3-A8A4-D9A9BDAD13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0A4845-05A4-48FE-A9F9-3D01134B07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078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wipe/>
      </p:transition>
    </mc:Choice>
    <mc:Fallback xmlns="">
      <p:transition advClick="0" advTm="1000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231381B-EA0C-4908-9B89-5F17102E09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37D1F46-1E4F-4DE6-9785-4CC0212056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03C4CD2-E889-49A3-8D6A-E8AB84CF37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A92262-225F-4F36-9C39-03E273C1A5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92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wipe/>
      </p:transition>
    </mc:Choice>
    <mc:Fallback xmlns="">
      <p:transition advClick="0" advTm="1000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8AE884-0718-4BBC-BEBA-E4094D7CF2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BFBEE5-B4DE-4476-AE47-7AAD739168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E44D86-00F8-42AC-B0C5-984C597102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40F4D3-D4A9-4432-8128-210CCC8B35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204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wipe/>
      </p:transition>
    </mc:Choice>
    <mc:Fallback xmlns="">
      <p:transition advClick="0" advTm="1000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7FE65C-2021-4D95-8D4F-A9DB9A1E93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872049-2530-475D-93CD-0360C94FBA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5339D6-78B8-4C43-97D2-E0662AD0BA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29B075-F52F-46E9-B4A9-E70EEE0188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946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wipe/>
      </p:transition>
    </mc:Choice>
    <mc:Fallback xmlns="">
      <p:transition advClick="0" advTm="1000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36B0532A-1C04-4F2E-99F6-F5BC80DD83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AF18D861-3414-4875-BDD5-A2FF24F37C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484" name="Rectangle 4">
            <a:extLst>
              <a:ext uri="{FF2B5EF4-FFF2-40B4-BE49-F238E27FC236}">
                <a16:creationId xmlns:a16="http://schemas.microsoft.com/office/drawing/2014/main" id="{38E671B7-1EDF-4681-8C73-00CA400C222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485" name="Rectangle 5">
            <a:extLst>
              <a:ext uri="{FF2B5EF4-FFF2-40B4-BE49-F238E27FC236}">
                <a16:creationId xmlns:a16="http://schemas.microsoft.com/office/drawing/2014/main" id="{5247FDC6-8C9E-47C3-B96D-C7E7D89B31C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486" name="Rectangle 6">
            <a:extLst>
              <a:ext uri="{FF2B5EF4-FFF2-40B4-BE49-F238E27FC236}">
                <a16:creationId xmlns:a16="http://schemas.microsoft.com/office/drawing/2014/main" id="{E74A8990-51A4-4EAD-9CAC-F0C5E0A37DC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A71AB59-D532-4631-BE1F-EF6DBC77C35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</p:sldLayoutIdLst>
  <mc:AlternateContent xmlns:mc="http://schemas.openxmlformats.org/markup-compatibility/2006" xmlns:p14="http://schemas.microsoft.com/office/powerpoint/2010/main">
    <mc:Choice Requires="p14">
      <p:transition p14:dur="100" advClick="0" advTm="10000">
        <p:wipe/>
      </p:transition>
    </mc:Choice>
    <mc:Fallback xmlns="">
      <p:transition advClick="0" advTm="10000">
        <p:wip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4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7.png"/><Relationship Id="rId11" Type="http://schemas.openxmlformats.org/officeDocument/2006/relationships/image" Target="../media/image4.jpg"/><Relationship Id="rId5" Type="http://schemas.openxmlformats.org/officeDocument/2006/relationships/image" Target="../media/image3.png"/><Relationship Id="rId10" Type="http://schemas.openxmlformats.org/officeDocument/2006/relationships/image" Target="../media/image17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6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audio" Target="../media/media15.m4a"/><Relationship Id="rId16" Type="http://schemas.openxmlformats.org/officeDocument/2006/relationships/image" Target="../media/image5.png"/><Relationship Id="rId1" Type="http://schemas.microsoft.com/office/2007/relationships/media" Target="../media/media15.m4a"/><Relationship Id="rId6" Type="http://schemas.openxmlformats.org/officeDocument/2006/relationships/image" Target="../media/image4.jpg"/><Relationship Id="rId11" Type="http://schemas.openxmlformats.org/officeDocument/2006/relationships/image" Target="../media/image34.png"/><Relationship Id="rId5" Type="http://schemas.openxmlformats.org/officeDocument/2006/relationships/image" Target="../media/image3.png"/><Relationship Id="rId15" Type="http://schemas.openxmlformats.org/officeDocument/2006/relationships/image" Target="../media/image31.png"/><Relationship Id="rId4" Type="http://schemas.openxmlformats.org/officeDocument/2006/relationships/notesSlide" Target="../notesSlides/notesSlide6.xml"/><Relationship Id="rId1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jpg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chart" Target="../charts/chart2.xml"/><Relationship Id="rId4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60.png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audio" Target="../media/media23.m4a"/><Relationship Id="rId7" Type="http://schemas.openxmlformats.org/officeDocument/2006/relationships/image" Target="../media/image210.png"/><Relationship Id="rId2" Type="http://schemas.microsoft.com/office/2007/relationships/media" Target="../media/media23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emf"/><Relationship Id="rId11" Type="http://schemas.openxmlformats.org/officeDocument/2006/relationships/image" Target="../media/image5.png"/><Relationship Id="rId5" Type="http://schemas.openxmlformats.org/officeDocument/2006/relationships/package" Target="../embeddings/Microsoft_Word_Document.docx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jp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180.png"/><Relationship Id="rId4" Type="http://schemas.openxmlformats.org/officeDocument/2006/relationships/image" Target="../media/image1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jp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jp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jp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jp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john.holmes@jdhconsult.com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11" Type="http://schemas.openxmlformats.org/officeDocument/2006/relationships/image" Target="../media/image5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0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jp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jp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jp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jpg"/><Relationship Id="rId5" Type="http://schemas.openxmlformats.org/officeDocument/2006/relationships/image" Target="../media/image15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BA1F14F-81F1-4FC4-9C4F-0E2B29CECD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034253"/>
            <a:ext cx="1679543" cy="16208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30A9D2-B8C9-438C-9B83-895509A7FC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109690"/>
            <a:ext cx="1301877" cy="1576292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7DC510E4-C5FB-4BF6-92CF-BC3DF62E86C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743823"/>
            <a:ext cx="7772400" cy="1622425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solidFill>
                  <a:srgbClr val="000000"/>
                </a:solidFill>
              </a:rPr>
              <a:t>Analysis and prediction of extreme wind speeds and loads</a:t>
            </a:r>
            <a:br>
              <a:rPr lang="en-US" altLang="en-US" sz="3200" dirty="0">
                <a:solidFill>
                  <a:srgbClr val="000000"/>
                </a:solidFill>
              </a:rPr>
            </a:br>
            <a:r>
              <a:rPr lang="en-US" altLang="en-US" sz="3200" dirty="0">
                <a:solidFill>
                  <a:srgbClr val="000000"/>
                </a:solidFill>
              </a:rPr>
              <a:t>- </a:t>
            </a:r>
            <a:r>
              <a:rPr lang="en-US" altLang="en-US" sz="2400" dirty="0">
                <a:solidFill>
                  <a:srgbClr val="000000"/>
                </a:solidFill>
              </a:rPr>
              <a:t>mysteries and misconceptions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5FF16463-1FB2-41E7-A176-C096C8773F1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54269" y="288783"/>
            <a:ext cx="76962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ja-JP" sz="1600" b="1" dirty="0">
                <a:solidFill>
                  <a:srgbClr val="000080"/>
                </a:solidFill>
                <a:ea typeface="ＭＳ 明朝" panose="02020609040205080304" pitchFamily="49" charset="-128"/>
              </a:rPr>
              <a:t>Advances in Wind and Structures AWAS20</a:t>
            </a:r>
            <a:endParaRPr lang="en-US" altLang="ja-JP" sz="1500" b="1" dirty="0">
              <a:solidFill>
                <a:srgbClr val="000080"/>
              </a:solidFill>
              <a:ea typeface="ＭＳ 明朝" panose="02020609040205080304" pitchFamily="49" charset="-128"/>
            </a:endParaRPr>
          </a:p>
          <a:p>
            <a:pPr eaLnBrk="1" hangingPunct="1"/>
            <a:r>
              <a:rPr lang="en-US" altLang="ja-JP" sz="1500" b="1" dirty="0">
                <a:solidFill>
                  <a:srgbClr val="000080"/>
                </a:solidFill>
                <a:ea typeface="ＭＳ 明朝" panose="02020609040205080304" pitchFamily="49" charset="-128"/>
              </a:rPr>
              <a:t>                                                      August 25-28, 2020</a:t>
            </a:r>
            <a:endParaRPr lang="en-US" altLang="en-US" sz="15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DCE3D7-BBC5-492D-BC8B-CB96DB4C5798}"/>
              </a:ext>
            </a:extLst>
          </p:cNvPr>
          <p:cNvGrpSpPr/>
          <p:nvPr/>
        </p:nvGrpSpPr>
        <p:grpSpPr>
          <a:xfrm>
            <a:off x="1143000" y="4663122"/>
            <a:ext cx="6400800" cy="1630611"/>
            <a:chOff x="1143000" y="4663122"/>
            <a:chExt cx="6400800" cy="1630611"/>
          </a:xfrm>
        </p:grpSpPr>
        <p:sp>
          <p:nvSpPr>
            <p:cNvPr id="6147" name="Rectangle 6">
              <a:extLst>
                <a:ext uri="{FF2B5EF4-FFF2-40B4-BE49-F238E27FC236}">
                  <a16:creationId xmlns:a16="http://schemas.microsoft.com/office/drawing/2014/main" id="{E47AEEDB-2782-4497-A189-6A1089FAC6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000" y="4663122"/>
              <a:ext cx="6400800" cy="162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altLang="en-US" sz="1700" dirty="0">
                  <a:solidFill>
                    <a:srgbClr val="000000"/>
                  </a:solidFill>
                </a:rPr>
                <a:t>John Holmes</a:t>
              </a:r>
            </a:p>
            <a:p>
              <a:pPr algn="ctr" eaLnBrk="1" hangingPunct="1">
                <a:spcBef>
                  <a:spcPct val="20000"/>
                </a:spcBef>
              </a:pPr>
              <a:r>
                <a:rPr lang="en-US" altLang="en-US" sz="1400" dirty="0">
                  <a:solidFill>
                    <a:srgbClr val="000000"/>
                  </a:solidFill>
                </a:rPr>
                <a:t>(JDH Consulting, Australia)</a:t>
              </a:r>
            </a:p>
            <a:p>
              <a:pPr algn="ctr" eaLnBrk="1" hangingPunct="1">
                <a:spcBef>
                  <a:spcPct val="20000"/>
                </a:spcBef>
              </a:pPr>
              <a:endParaRPr lang="en-US" altLang="en-US" sz="1500" dirty="0">
                <a:solidFill>
                  <a:srgbClr val="000000"/>
                </a:solidFill>
              </a:endParaRPr>
            </a:p>
            <a:p>
              <a:pPr algn="ctr" eaLnBrk="1" hangingPunct="1">
                <a:spcBef>
                  <a:spcPct val="20000"/>
                </a:spcBef>
              </a:pPr>
              <a:r>
                <a:rPr lang="en-US" altLang="en-US" sz="1700" dirty="0">
                  <a:solidFill>
                    <a:srgbClr val="000000"/>
                  </a:solidFill>
                </a:rPr>
                <a:t>Chi-Hsiang Wang</a:t>
              </a:r>
            </a:p>
            <a:p>
              <a:pPr algn="ctr" eaLnBrk="1" hangingPunct="1">
                <a:spcBef>
                  <a:spcPct val="20000"/>
                </a:spcBef>
              </a:pPr>
              <a:r>
                <a:rPr lang="en-US" altLang="en-US" sz="1400" dirty="0">
                  <a:solidFill>
                    <a:srgbClr val="000000"/>
                  </a:solidFill>
                </a:rPr>
                <a:t>(CSIRO, Australia)</a:t>
              </a:r>
            </a:p>
            <a:p>
              <a:pPr algn="ctr" eaLnBrk="1" hangingPunct="1">
                <a:spcBef>
                  <a:spcPct val="20000"/>
                </a:spcBef>
              </a:pPr>
              <a:endParaRPr lang="en-US" altLang="en-US" dirty="0">
                <a:solidFill>
                  <a:srgbClr val="000000"/>
                </a:solidFill>
              </a:endParaRPr>
            </a:p>
            <a:p>
              <a:pPr algn="ctr" eaLnBrk="1" hangingPunct="1">
                <a:spcBef>
                  <a:spcPct val="20000"/>
                </a:spcBef>
              </a:pPr>
              <a:endParaRPr lang="en-US" altLang="en-US" sz="2400" dirty="0">
                <a:solidFill>
                  <a:srgbClr val="000000"/>
                </a:solidFill>
              </a:endParaRPr>
            </a:p>
            <a:p>
              <a:pPr algn="ctr" eaLnBrk="1" hangingPunct="1">
                <a:spcBef>
                  <a:spcPct val="20000"/>
                </a:spcBef>
              </a:pPr>
              <a:endParaRPr lang="en-US" altLang="en-US" sz="2400" dirty="0">
                <a:solidFill>
                  <a:srgbClr val="000000"/>
                </a:solidFill>
              </a:endParaRPr>
            </a:p>
          </p:txBody>
        </p:sp>
        <p:pic>
          <p:nvPicPr>
            <p:cNvPr id="6148" name="Picture 7">
              <a:extLst>
                <a:ext uri="{FF2B5EF4-FFF2-40B4-BE49-F238E27FC236}">
                  <a16:creationId xmlns:a16="http://schemas.microsoft.com/office/drawing/2014/main" id="{95B1A28F-CFAB-4C19-B451-28A6DFA68F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4671308"/>
              <a:ext cx="1314450" cy="460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AE02BE6-5272-42B7-B375-522DFDA04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00" y="5150733"/>
              <a:ext cx="1143000" cy="1143000"/>
            </a:xfrm>
            <a:prstGeom prst="rect">
              <a:avLst/>
            </a:prstGeom>
          </p:spPr>
        </p:pic>
      </p:grp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ECE740B-F8F5-4B4D-A276-3FD87F8B09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53400" y="445494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wipe/>
      </p:transition>
    </mc:Choice>
    <mc:Fallback xmlns="">
      <p:transition advClick="0" advTm="1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4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F96D7F0D-7F55-4F25-A1F9-A3263DB12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79232"/>
            <a:ext cx="586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15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Analysis and prediction of extreme wind speeds and loads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2F969913-9A1C-48EC-BC2C-4881224DE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7982"/>
            <a:ext cx="1314450" cy="46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C547D7C3-D30B-4C8A-8798-DE53A6AB0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964476"/>
            <a:ext cx="62345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    Extreme value probability distributions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56BDCB1-BD59-4C42-855A-6858D2DE7F43}"/>
              </a:ext>
            </a:extLst>
          </p:cNvPr>
          <p:cNvGrpSpPr/>
          <p:nvPr/>
        </p:nvGrpSpPr>
        <p:grpSpPr>
          <a:xfrm>
            <a:off x="706626" y="1828800"/>
            <a:ext cx="7839546" cy="1700422"/>
            <a:chOff x="671672" y="1833585"/>
            <a:chExt cx="7839546" cy="1700422"/>
          </a:xfrm>
        </p:grpSpPr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D888D6BD-4307-4453-9DE0-DEE5216867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672" y="1833585"/>
              <a:ext cx="783954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dirty="0">
                  <a:latin typeface="Arial" pitchFamily="34" charset="0"/>
                  <a:cs typeface="Arial" pitchFamily="34" charset="0"/>
                </a:rPr>
                <a:t>Generalized extreme value distribution (GEV)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668034BB-3A20-40C9-B94B-E2B45BE33DC3}"/>
                    </a:ext>
                  </a:extLst>
                </p:cNvPr>
                <p:cNvSpPr txBox="1"/>
                <p:nvPr/>
              </p:nvSpPr>
              <p:spPr>
                <a:xfrm>
                  <a:off x="1946246" y="2298573"/>
                  <a:ext cx="5680046" cy="74020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AU" b="0" i="0" smtClean="0">
                            <a:latin typeface="Cambria Math" panose="02040503050406030204" pitchFamily="18" charset="0"/>
                          </a:rPr>
                          <m:t>P</m:t>
                        </m:r>
                        <m:d>
                          <m:d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  <m:r>
                              <a:rPr lang="en-AU" b="0" i="0" smtClean="0">
                                <a:latin typeface="Cambria Math" panose="02040503050406030204" pitchFamily="18" charset="0"/>
                              </a:rPr>
                              <m:t>&gt;</m:t>
                            </m:r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  <m:r>
                              <a:rPr lang="en-AU" b="0" i="1" baseline="-2500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  <m:r>
                          <a:rPr lang="en-AU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AU" i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A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AU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sub>
                            </m:sSub>
                          </m:den>
                        </m:f>
                        <m:r>
                          <a:rPr lang="en-AU" i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AU">
                            <a:latin typeface="Cambria Math" panose="020405030504060302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AU" i="0"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AU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AU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AU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AU">
                                            <a:latin typeface="Cambria Math" panose="02040503050406030204" pitchFamily="18" charset="0"/>
                                          </a:rPr>
                                          <m:t>1−</m:t>
                                        </m:r>
                                        <m:r>
                                          <a:rPr lang="en-AU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  <m:d>
                                          <m:dPr>
                                            <m:ctrlPr>
                                              <a:rPr lang="en-AU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f>
                                              <m:fPr>
                                                <m:ctrlPr>
                                                  <a:rPr lang="en-AU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sSub>
                                                  <m:sSubPr>
                                                    <m:ctrlPr>
                                                      <a:rPr lang="en-AU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AU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𝑉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AU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𝑅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AU">
                                                    <a:latin typeface="Cambria Math" panose="02040503050406030204" pitchFamily="18" charset="0"/>
                                                  </a:rPr>
                                                  <m:t>−</m:t>
                                                </m:r>
                                                <m:r>
                                                  <a:rPr lang="en-AU" i="1">
                                                    <a:latin typeface="Cambria Math" panose="02040503050406030204" pitchFamily="18" charset="0"/>
                                                  </a:rPr>
                                                  <m:t>𝑢</m:t>
                                                </m:r>
                                              </m:num>
                                              <m:den>
                                                <m:r>
                                                  <a:rPr lang="en-AU" i="1">
                                                    <a:latin typeface="Cambria Math" panose="02040503050406030204" pitchFamily="18" charset="0"/>
                                                  </a:rPr>
                                                  <m:t>𝑎</m:t>
                                                </m:r>
                                              </m:den>
                                            </m:f>
                                          </m:e>
                                        </m:d>
                                      </m:e>
                                    </m:d>
                                  </m:e>
                                  <m:sup>
                                    <m:f>
                                      <m:fPr>
                                        <m:type m:val="lin"/>
                                        <m:ctrlPr>
                                          <a:rPr lang="en-AU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AU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num>
                                      <m:den>
                                        <m:r>
                                          <a:rPr lang="en-AU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den>
                                    </m:f>
                                  </m:sup>
                                </m:sSup>
                              </m:e>
                            </m:d>
                          </m:e>
                        </m:func>
                      </m:oMath>
                    </m:oMathPara>
                  </a14:m>
                  <a:endParaRPr lang="en-AU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668034BB-3A20-40C9-B94B-E2B45BE33D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6246" y="2298573"/>
                  <a:ext cx="5680046" cy="74020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 Box 4">
              <a:extLst>
                <a:ext uri="{FF2B5EF4-FFF2-40B4-BE49-F238E27FC236}">
                  <a16:creationId xmlns:a16="http://schemas.microsoft.com/office/drawing/2014/main" id="{7E139B85-A1E8-49E0-9496-90F5FB7F76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1600" y="3164675"/>
              <a:ext cx="59539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800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k</a:t>
              </a: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 = shape factor; </a:t>
              </a:r>
              <a:r>
                <a:rPr lang="en-US" sz="1800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u</a:t>
              </a: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 = location parameter; </a:t>
              </a:r>
              <a:r>
                <a:rPr lang="en-US" sz="1800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 = scale factor</a:t>
              </a:r>
              <a:endParaRPr lang="en-US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EE64E61-CDF2-463F-AA72-64DD53D4C503}"/>
              </a:ext>
            </a:extLst>
          </p:cNvPr>
          <p:cNvGrpSpPr/>
          <p:nvPr/>
        </p:nvGrpSpPr>
        <p:grpSpPr>
          <a:xfrm>
            <a:off x="1752599" y="3635070"/>
            <a:ext cx="6758619" cy="2748140"/>
            <a:chOff x="1752599" y="3635070"/>
            <a:chExt cx="6758619" cy="27481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C263202-2360-4D3B-9E9F-7A9E59138537}"/>
                    </a:ext>
                  </a:extLst>
                </p:cNvPr>
                <p:cNvSpPr txBox="1"/>
                <p:nvPr/>
              </p:nvSpPr>
              <p:spPr>
                <a:xfrm>
                  <a:off x="2946945" y="3635070"/>
                  <a:ext cx="3429000" cy="71468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AU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AU" i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AU" i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A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AU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sub>
                            </m:sSub>
                          </m:den>
                        </m:f>
                        <m:r>
                          <a:rPr lang="en-AU" i="0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AU" i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AU" i="0"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AU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AU" i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AU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AU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AU" i="1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b>
                                        <m:r>
                                          <a:rPr lang="en-AU" i="1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</m:func>
                      </m:oMath>
                    </m:oMathPara>
                  </a14:m>
                  <a:endParaRPr lang="en-AU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C263202-2360-4D3B-9E9F-7A9E591385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46945" y="3635070"/>
                  <a:ext cx="3429000" cy="71468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79E926A-7E0A-4E42-8DFA-619581D53F8A}"/>
                    </a:ext>
                  </a:extLst>
                </p:cNvPr>
                <p:cNvSpPr txBox="1"/>
                <p:nvPr/>
              </p:nvSpPr>
              <p:spPr>
                <a:xfrm>
                  <a:off x="2305445" y="4383374"/>
                  <a:ext cx="4572000" cy="77514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AU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AU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AU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AU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AU" i="1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b>
                                        <m:r>
                                          <a:rPr lang="en-AU" i="1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  <m:r>
                          <a:rPr lang="en-AU" i="0">
                            <a:latin typeface="Cambria Math" panose="02040503050406030204" pitchFamily="18" charset="0"/>
                          </a:rPr>
                          <m:t>=  </m:t>
                        </m:r>
                        <m:sSup>
                          <m:sSup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A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AU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sub>
                            </m:sSub>
                          </m:e>
                          <m:sup>
                            <m:r>
                              <a:rPr lang="en-AU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  <m:r>
                          <a:rPr lang="en-AU" i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i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d>
                              <m:dPr>
                                <m:ctrlPr>
                                  <a:rPr lang="en-AU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AU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AU" b="0" i="1" smtClean="0"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AU" b="0" i="1" smtClean="0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sub>
                                    </m:sSub>
                                    <m:r>
                                      <a:rPr lang="en-AU" i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num>
                                  <m:den>
                                    <m: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den>
                                </m:f>
                              </m:e>
                            </m:d>
                          </m:e>
                        </m:d>
                      </m:oMath>
                    </m:oMathPara>
                  </a14:m>
                  <a:endParaRPr lang="en-AU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79E926A-7E0A-4E42-8DFA-619581D53F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5445" y="4383374"/>
                  <a:ext cx="4572000" cy="77514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B9A55F0-B9B2-4336-8D86-B5BA82CFA391}"/>
                    </a:ext>
                  </a:extLst>
                </p:cNvPr>
                <p:cNvSpPr txBox="1"/>
                <p:nvPr/>
              </p:nvSpPr>
              <p:spPr>
                <a:xfrm>
                  <a:off x="2133600" y="5199120"/>
                  <a:ext cx="4572000" cy="51854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AU" sz="18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A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A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AU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AU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𝑢</m:t>
                      </m:r>
                      <m:r>
                        <a:rPr lang="en-AU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 </m:t>
                      </m:r>
                      <m:f>
                        <m:fPr>
                          <m:ctrlPr>
                            <a:rPr lang="en-A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A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A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A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A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1− </m:t>
                          </m:r>
                          <m:sSup>
                            <m:sSupPr>
                              <m:ctrlPr>
                                <a:rPr lang="en-A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AU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AU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𝐼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A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A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sup>
                          </m:sSup>
                        </m:e>
                      </m:d>
                    </m:oMath>
                  </a14:m>
                  <a:r>
                    <a:rPr lang="en-AU" sz="1800" dirty="0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en-AU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B9A55F0-B9B2-4336-8D86-B5BA82CFA3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3600" y="5199120"/>
                  <a:ext cx="4572000" cy="518540"/>
                </a:xfrm>
                <a:prstGeom prst="rect">
                  <a:avLst/>
                </a:prstGeom>
                <a:blipFill>
                  <a:blip r:embed="rId9"/>
                  <a:stretch>
                    <a:fillRect b="-1176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A84193C-24A1-4B2E-A7EC-92D801A4783B}"/>
                </a:ext>
              </a:extLst>
            </p:cNvPr>
            <p:cNvSpPr txBox="1"/>
            <p:nvPr/>
          </p:nvSpPr>
          <p:spPr>
            <a:xfrm>
              <a:off x="1752599" y="5893524"/>
              <a:ext cx="1981201" cy="489686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AU" sz="2400" i="1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</a:t>
              </a:r>
              <a:r>
                <a:rPr lang="en-AU" sz="2400" i="1" baseline="-25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</a:t>
              </a:r>
              <a:r>
                <a:rPr lang="en-AU" sz="2400" i="1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AU" sz="24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= </a:t>
              </a:r>
              <a:r>
                <a:rPr lang="en-AU" sz="2400" i="1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  <a:r>
                <a:rPr lang="en-AU" sz="24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– </a:t>
              </a:r>
              <a:r>
                <a:rPr lang="en-AU" sz="2400" i="1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B. R</a:t>
              </a:r>
              <a:r>
                <a:rPr lang="en-AU" sz="2400" i="1" baseline="-25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</a:t>
              </a:r>
              <a:r>
                <a:rPr lang="en-AU" sz="2400" baseline="30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r>
                <a:rPr lang="en-AU" sz="2400" i="1" baseline="30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</a:t>
              </a:r>
              <a:endParaRPr lang="en-A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 Box 4">
              <a:extLst>
                <a:ext uri="{FF2B5EF4-FFF2-40B4-BE49-F238E27FC236}">
                  <a16:creationId xmlns:a16="http://schemas.microsoft.com/office/drawing/2014/main" id="{6DDB7275-5604-4778-9C31-EF9C155B77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7218" y="5995914"/>
              <a:ext cx="4064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800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 = </a:t>
              </a:r>
              <a:r>
                <a:rPr lang="en-US" sz="1800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u</a:t>
              </a: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 + (</a:t>
              </a:r>
              <a:r>
                <a:rPr lang="en-US" sz="1800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a / k); </a:t>
              </a: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    </a:t>
              </a:r>
              <a:r>
                <a:rPr lang="en-US" sz="1800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B</a:t>
              </a: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 = (</a:t>
              </a:r>
              <a:r>
                <a:rPr lang="en-US" sz="1800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a / k)</a:t>
              </a:r>
              <a:endParaRPr lang="en-US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6C39522-84FF-42C1-83E5-5569973636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398" y="12945"/>
            <a:ext cx="1143000" cy="1143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F5EA1D4-7773-4165-B3F7-6B1B640C9B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43800" y="44661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16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40000">
        <p:wipe/>
      </p:transition>
    </mc:Choice>
    <mc:Fallback xmlns="">
      <p:transition advClick="0" advTm="4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75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F96D7F0D-7F55-4F25-A1F9-A3263DB12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79232"/>
            <a:ext cx="586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15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Analysis and prediction of extreme wind speeds and loads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2F969913-9A1C-48EC-BC2C-4881224DE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7982"/>
            <a:ext cx="1314450" cy="46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C547D7C3-D30B-4C8A-8798-DE53A6AB0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964476"/>
            <a:ext cx="62345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    Extreme value probability distributions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D888D6BD-4307-4453-9DE0-DEE521686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227" y="1798396"/>
            <a:ext cx="78395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>
                <a:latin typeface="Arial" pitchFamily="34" charset="0"/>
                <a:cs typeface="Arial" pitchFamily="34" charset="0"/>
              </a:rPr>
              <a:t>Generalized Pareto distribution (GPD)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7E139B85-A1E8-49E0-9496-90F5FB7F7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5627" y="2833685"/>
            <a:ext cx="39907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Average crossing rate of </a:t>
            </a:r>
            <a:r>
              <a:rPr lang="en-A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AU" sz="1800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</a:t>
            </a:r>
            <a:r>
              <a:rPr lang="en-AU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FE5E69A-B6C6-46CC-8121-D409C69B08B4}"/>
              </a:ext>
            </a:extLst>
          </p:cNvPr>
          <p:cNvGrpSpPr/>
          <p:nvPr/>
        </p:nvGrpSpPr>
        <p:grpSpPr>
          <a:xfrm>
            <a:off x="1847849" y="4769490"/>
            <a:ext cx="6449897" cy="1393780"/>
            <a:chOff x="1847849" y="4769490"/>
            <a:chExt cx="6449897" cy="13937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B9A55F0-B9B2-4336-8D86-B5BA82CFA391}"/>
                    </a:ext>
                  </a:extLst>
                </p:cNvPr>
                <p:cNvSpPr txBox="1"/>
                <p:nvPr/>
              </p:nvSpPr>
              <p:spPr>
                <a:xfrm>
                  <a:off x="2161218" y="4769490"/>
                  <a:ext cx="4572000" cy="54066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AU" sz="18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A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A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AU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AU" sz="180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AU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AU" sz="18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AU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 </m:t>
                      </m:r>
                      <m:f>
                        <m:fPr>
                          <m:ctrlPr>
                            <a:rPr lang="en-A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AU" sz="1800" i="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</m:t>
                          </m:r>
                        </m:num>
                        <m:den>
                          <m:r>
                            <a:rPr lang="en-A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A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A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r>
                            <a:rPr lang="en-AU" sz="18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AU" sz="18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</m:t>
                          </m:r>
                          <m:r>
                            <a:rPr lang="en-A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A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AU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AU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𝐼</m:t>
                                  </m:r>
                                </m:sub>
                              </m:sSub>
                              <m:r>
                                <a:rPr lang="en-AU" sz="1800" b="0" i="1" smtClean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A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A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sup>
                          </m:sSup>
                        </m:e>
                      </m:d>
                    </m:oMath>
                  </a14:m>
                  <a:r>
                    <a:rPr lang="en-AU" sz="1800" dirty="0">
                      <a:effectLst/>
                      <a:latin typeface="Cambria" panose="020405030504060302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en-AU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B9A55F0-B9B2-4336-8D86-B5BA82CFA3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1218" y="4769490"/>
                  <a:ext cx="4572000" cy="540661"/>
                </a:xfrm>
                <a:prstGeom prst="rect">
                  <a:avLst/>
                </a:prstGeom>
                <a:blipFill>
                  <a:blip r:embed="rId6"/>
                  <a:stretch>
                    <a:fillRect b="-2247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A84193C-24A1-4B2E-A7EC-92D801A4783B}"/>
                </a:ext>
              </a:extLst>
            </p:cNvPr>
            <p:cNvSpPr txBox="1"/>
            <p:nvPr/>
          </p:nvSpPr>
          <p:spPr>
            <a:xfrm>
              <a:off x="1847849" y="5648681"/>
              <a:ext cx="1981201" cy="489686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AU" sz="2400" i="1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</a:t>
              </a:r>
              <a:r>
                <a:rPr lang="en-AU" sz="2400" i="1" baseline="-25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</a:t>
              </a:r>
              <a:r>
                <a:rPr lang="en-AU" sz="2400" i="1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AU" sz="24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= </a:t>
              </a:r>
              <a:r>
                <a:rPr lang="en-AU" sz="2400" i="1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  <a:r>
                <a:rPr lang="en-AU" sz="24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– </a:t>
              </a:r>
              <a:r>
                <a:rPr lang="en-AU" sz="2400" i="1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B. R</a:t>
              </a:r>
              <a:r>
                <a:rPr lang="en-AU" sz="2400" i="1" baseline="-25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</a:t>
              </a:r>
              <a:r>
                <a:rPr lang="en-AU" sz="2400" baseline="30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r>
                <a:rPr lang="en-AU" sz="2400" i="1" baseline="30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</a:t>
              </a:r>
              <a:endParaRPr lang="en-A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 Box 4">
                  <a:extLst>
                    <a:ext uri="{FF2B5EF4-FFF2-40B4-BE49-F238E27FC236}">
                      <a16:creationId xmlns:a16="http://schemas.microsoft.com/office/drawing/2014/main" id="{6DDB7275-5604-4778-9C31-EF9C155B772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73991" y="5702053"/>
                  <a:ext cx="3923755" cy="4612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US" sz="1800" i="1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A</a:t>
                  </a:r>
                  <a:r>
                    <a:rPr lang="en-US" sz="1800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anose="05050102010706020507" pitchFamily="18" charset="2"/>
                    </a:rPr>
                    <a:t> = </a:t>
                  </a:r>
                  <a:r>
                    <a:rPr lang="en-US" sz="1800" i="1" dirty="0" err="1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u</a:t>
                  </a:r>
                  <a:r>
                    <a:rPr lang="en-US" sz="1800" i="1" baseline="-25000" dirty="0" err="1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o</a:t>
                  </a:r>
                  <a:r>
                    <a:rPr lang="en-US" sz="1800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anose="05050102010706020507" pitchFamily="18" charset="2"/>
                    </a:rPr>
                    <a:t> + (</a:t>
                  </a:r>
                  <a:r>
                    <a:rPr lang="en-US" sz="1800" i="1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 / k);       </a:t>
                  </a:r>
                  <a14:m>
                    <m:oMath xmlns:m="http://schemas.openxmlformats.org/officeDocument/2006/math">
                      <m:r>
                        <a:rPr lang="en-AU" sz="1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en-AU" sz="1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 </m:t>
                      </m:r>
                      <m:f>
                        <m:fPr>
                          <m:ctrlPr>
                            <a:rPr lang="en-A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A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A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den>
                      </m:f>
                      <m:r>
                        <a:rPr lang="en-AU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.</m:t>
                      </m:r>
                      <m:sSup>
                        <m:sSupPr>
                          <m:ctrlPr>
                            <a:rPr lang="en-A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A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</m:t>
                          </m:r>
                        </m:e>
                        <m:sup>
                          <m:r>
                            <a:rPr lang="en-A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A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sup>
                      </m:sSup>
                    </m:oMath>
                  </a14:m>
                  <a:endParaRPr lang="en-US" sz="18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7" name="Text Box 4">
                  <a:extLst>
                    <a:ext uri="{FF2B5EF4-FFF2-40B4-BE49-F238E27FC236}">
                      <a16:creationId xmlns:a16="http://schemas.microsoft.com/office/drawing/2014/main" id="{6DDB7275-5604-4778-9C31-EF9C155B77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373991" y="5702053"/>
                  <a:ext cx="3923755" cy="461217"/>
                </a:xfrm>
                <a:prstGeom prst="rect">
                  <a:avLst/>
                </a:prstGeom>
                <a:blipFill>
                  <a:blip r:embed="rId7"/>
                  <a:stretch>
                    <a:fillRect l="-1400" t="-1316" b="-7895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Text Box 4">
            <a:extLst>
              <a:ext uri="{FF2B5EF4-FFF2-40B4-BE49-F238E27FC236}">
                <a16:creationId xmlns:a16="http://schemas.microsoft.com/office/drawing/2014/main" id="{285CF220-57DC-402D-B321-C439EC7F6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4300" y="2310470"/>
            <a:ext cx="59539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Distribution for exceedances of a threshold (</a:t>
            </a:r>
            <a:r>
              <a:rPr lang="en-AU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AU" sz="1800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45BCB9E1-BECE-4FE2-9544-5EF50B19A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6539" y="3470318"/>
            <a:ext cx="29769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Average crossing rate of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AU" sz="1800" i="1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AU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08A1249-40E1-4CF7-B94D-2C7C083C78A5}"/>
                  </a:ext>
                </a:extLst>
              </p:cNvPr>
              <p:cNvSpPr txBox="1"/>
              <p:nvPr/>
            </p:nvSpPr>
            <p:spPr>
              <a:xfrm>
                <a:off x="3233278" y="3323430"/>
                <a:ext cx="4637120" cy="6580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A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</m:den>
                      </m:f>
                      <m:r>
                        <a:rPr lang="en-AU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i="1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</m:t>
                      </m:r>
                      <m:r>
                        <a:rPr lang="en-AU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AU" i="1">
                          <a:sym typeface="Symbol" panose="05050102010706020507" pitchFamily="18" charset="2"/>
                        </a:rPr>
                        <m:t></m:t>
                      </m:r>
                      <m:r>
                        <a:rPr lang="en-AU" b="0" i="1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 </m:t>
                      </m:r>
                      <m:r>
                        <a:rPr lang="en-AU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begChr m:val="{"/>
                          <m:endChr m:val="}"/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AU" i="0">
                              <a:latin typeface="Cambria Math" panose="02040503050406030204" pitchFamily="18" charset="0"/>
                            </a:rPr>
                            <m:t>&gt;</m:t>
                          </m:r>
                          <m:sSub>
                            <m:sSub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AU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lang="en-AU" i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AU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</m:t>
                          </m:r>
                          <m:r>
                            <a:rPr lang="en-AU" i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AU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08A1249-40E1-4CF7-B94D-2C7C083C78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3278" y="3323430"/>
                <a:ext cx="4637120" cy="6580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4CD7B27-6644-4A5F-82F0-F02720CF2C79}"/>
                  </a:ext>
                </a:extLst>
              </p:cNvPr>
              <p:cNvSpPr txBox="1"/>
              <p:nvPr/>
            </p:nvSpPr>
            <p:spPr>
              <a:xfrm>
                <a:off x="2838450" y="3917199"/>
                <a:ext cx="4762500" cy="6842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i="1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AU" i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</m:t>
                      </m:r>
                      <m:r>
                        <a:rPr lang="en-AU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d>
                                <m:dPr>
                                  <m:ctrlPr>
                                    <a:rPr lang="en-AU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sub>
                                      </m:sSub>
                                      <m: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AU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1/</m:t>
                          </m:r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4CD7B27-6644-4A5F-82F0-F02720CF2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450" y="3917199"/>
                <a:ext cx="4762500" cy="68422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8E1F10E7-6C0D-4984-9C2A-9534949E5011}"/>
              </a:ext>
            </a:extLst>
          </p:cNvPr>
          <p:cNvGrpSpPr/>
          <p:nvPr/>
        </p:nvGrpSpPr>
        <p:grpSpPr>
          <a:xfrm>
            <a:off x="4447218" y="2905311"/>
            <a:ext cx="3262841" cy="1853996"/>
            <a:chOff x="4376209" y="2859187"/>
            <a:chExt cx="3262841" cy="185399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09FCCD0-1773-4966-8432-945BC1903C65}"/>
                </a:ext>
              </a:extLst>
            </p:cNvPr>
            <p:cNvSpPr/>
            <p:nvPr/>
          </p:nvSpPr>
          <p:spPr>
            <a:xfrm>
              <a:off x="5046286" y="3285425"/>
              <a:ext cx="1877382" cy="68422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C0E517C-907C-403D-B0E2-156054B142C4}"/>
                </a:ext>
              </a:extLst>
            </p:cNvPr>
            <p:cNvSpPr/>
            <p:nvPr/>
          </p:nvSpPr>
          <p:spPr>
            <a:xfrm>
              <a:off x="4376209" y="3894107"/>
              <a:ext cx="2448882" cy="81907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D60AD6-0D81-413F-816B-417BAEB35E96}"/>
                </a:ext>
              </a:extLst>
            </p:cNvPr>
            <p:cNvSpPr txBox="1"/>
            <p:nvPr/>
          </p:nvSpPr>
          <p:spPr>
            <a:xfrm>
              <a:off x="6496050" y="2859187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>
                  <a:solidFill>
                    <a:srgbClr val="FF0000"/>
                  </a:solidFill>
                </a:rPr>
                <a:t>GPD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82A7A528-B6DA-4C9C-A8DE-07AF3E27A1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398" y="12945"/>
            <a:ext cx="1143000" cy="1143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D8FD13D-F096-4E66-A042-F8747BBD60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49915" y="38346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>
        <p:wipe/>
      </p:transition>
    </mc:Choice>
    <mc:Fallback xmlns="">
      <p:transition advClick="0" advTm="3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75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5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F96D7F0D-7F55-4F25-A1F9-A3263DB12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79232"/>
            <a:ext cx="586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15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Analysis and prediction of extreme wind speeds and loads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2F969913-9A1C-48EC-BC2C-4881224DE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7982"/>
            <a:ext cx="1314450" cy="46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C547D7C3-D30B-4C8A-8798-DE53A6AB0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964476"/>
            <a:ext cx="72880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    Extreme value probability distributions (GEV/GPD)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D888D6BD-4307-4453-9DE0-DEE521686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549" y="2158305"/>
            <a:ext cx="33636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Shape factor (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2A7A528-B6DA-4C9C-A8DE-07AF3E27A1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398" y="12945"/>
            <a:ext cx="1143000" cy="1143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A28927F-7756-48C2-AC94-78DCE6A63B36}"/>
              </a:ext>
            </a:extLst>
          </p:cNvPr>
          <p:cNvSpPr txBox="1"/>
          <p:nvPr/>
        </p:nvSpPr>
        <p:spPr>
          <a:xfrm>
            <a:off x="3238499" y="1547849"/>
            <a:ext cx="1981201" cy="48968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AU" sz="2400" i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AU" sz="2400" i="1" baseline="-250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AU" sz="2400" i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</a:t>
            </a:r>
            <a:r>
              <a:rPr lang="en-AU" sz="2400" i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AU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AU" sz="2400" i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R</a:t>
            </a:r>
            <a:r>
              <a:rPr lang="en-AU" sz="2400" i="1" baseline="-250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AU" sz="2400" baseline="300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AU" sz="2400" i="1" baseline="300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endParaRPr lang="en-A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346B5AA-1C29-47B2-8924-CE8A1EC24DE6}"/>
              </a:ext>
            </a:extLst>
          </p:cNvPr>
          <p:cNvGrpSpPr/>
          <p:nvPr/>
        </p:nvGrpSpPr>
        <p:grpSpPr>
          <a:xfrm>
            <a:off x="703027" y="2965815"/>
            <a:ext cx="7450373" cy="1823117"/>
            <a:chOff x="703027" y="2965815"/>
            <a:chExt cx="7450373" cy="182311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043EC27-F296-47B7-A63A-4C127B4C891D}"/>
                </a:ext>
              </a:extLst>
            </p:cNvPr>
            <p:cNvGrpSpPr/>
            <p:nvPr/>
          </p:nvGrpSpPr>
          <p:grpSpPr>
            <a:xfrm>
              <a:off x="728426" y="2965815"/>
              <a:ext cx="7424974" cy="1310820"/>
              <a:chOff x="677626" y="3125021"/>
              <a:chExt cx="7424974" cy="1310820"/>
            </a:xfrm>
          </p:grpSpPr>
          <p:sp>
            <p:nvSpPr>
              <p:cNvPr id="15" name="Text Box 4">
                <a:extLst>
                  <a:ext uri="{FF2B5EF4-FFF2-40B4-BE49-F238E27FC236}">
                    <a16:creationId xmlns:a16="http://schemas.microsoft.com/office/drawing/2014/main" id="{285CF220-57DC-402D-B321-C439EC7F6D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7626" y="3125021"/>
                <a:ext cx="742497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AU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</a:t>
                </a:r>
                <a:r>
                  <a:rPr lang="en-AU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&lt; 0   </a:t>
                </a:r>
                <a:r>
                  <a:rPr lang="en-AU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en-AU" sz="1800" i="1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</a:t>
                </a:r>
                <a:r>
                  <a:rPr lang="en-AU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is unlimited - </a:t>
                </a:r>
                <a:r>
                  <a:rPr lang="en-AU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en-AU" sz="1800" i="1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</a:t>
                </a:r>
                <a:r>
                  <a:rPr lang="en-AU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&gt; </a:t>
                </a:r>
                <a:r>
                  <a:rPr lang="en-AU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AU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for all </a:t>
                </a:r>
                <a:r>
                  <a:rPr lang="en-AU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</a:t>
                </a:r>
                <a:r>
                  <a:rPr lang="en-AU" sz="1800" i="1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</a:t>
                </a:r>
                <a:r>
                  <a:rPr lang="en-AU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AU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(‘Type 2’ Extreme Value Distribution)</a:t>
                </a:r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E17A9F3-BB4C-4BAA-AF9E-7CF436376E04}"/>
                  </a:ext>
                </a:extLst>
              </p:cNvPr>
              <p:cNvGrpSpPr/>
              <p:nvPr/>
            </p:nvGrpSpPr>
            <p:grpSpPr>
              <a:xfrm>
                <a:off x="677626" y="3755046"/>
                <a:ext cx="7218171" cy="680795"/>
                <a:chOff x="677626" y="3755046"/>
                <a:chExt cx="7218171" cy="680795"/>
              </a:xfrm>
            </p:grpSpPr>
            <p:sp>
              <p:nvSpPr>
                <p:cNvPr id="26" name="Text Box 4">
                  <a:extLst>
                    <a:ext uri="{FF2B5EF4-FFF2-40B4-BE49-F238E27FC236}">
                      <a16:creationId xmlns:a16="http://schemas.microsoft.com/office/drawing/2014/main" id="{77E8F99E-3D3F-44EB-8725-FA94E34DFF0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77626" y="3755046"/>
                  <a:ext cx="7218171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AU" sz="1800" i="1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k</a:t>
                  </a:r>
                  <a:r>
                    <a:rPr lang="en-AU" sz="18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 = 0   </a:t>
                  </a:r>
                  <a:r>
                    <a:rPr lang="en-AU" sz="1800" i="1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</a:t>
                  </a:r>
                  <a:r>
                    <a:rPr lang="en-AU" sz="1800" i="1" baseline="-250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R</a:t>
                  </a:r>
                  <a:r>
                    <a:rPr lang="en-AU" sz="18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 is unlimited  (‘Type 1’ or ‘Gumbel’ Extreme Value Distribution)</a:t>
                  </a:r>
                  <a:endParaRPr lang="en-US" sz="18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" name="TextBox 26">
                      <a:extLst>
                        <a:ext uri="{FF2B5EF4-FFF2-40B4-BE49-F238E27FC236}">
                          <a16:creationId xmlns:a16="http://schemas.microsoft.com/office/drawing/2014/main" id="{802C002F-AEB0-4C07-954D-CD86867F8A7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09900" y="4017650"/>
                      <a:ext cx="5736798" cy="41819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AU" i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AU" i="1" baseline="-250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AU" i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AU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= </a:t>
                      </a:r>
                      <a:r>
                        <a:rPr lang="en-AU" i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AU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en-AU" i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</a:t>
                      </a:r>
                      <a:r>
                        <a:rPr lang="en-AU" i="1" dirty="0" err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log</a:t>
                      </a:r>
                      <a:r>
                        <a:rPr lang="en-AU" i="1" baseline="-25000" dirty="0" err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AU" i="1" dirty="0" err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AU" i="1" baseline="-25000" dirty="0" err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AU" i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AU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or</a:t>
                      </a:r>
                      <a:r>
                        <a:rPr lang="en-AU" sz="2000" i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AU" i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AU" i="1" baseline="-25000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AU" i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= (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lang="en-AU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AU" b="0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𝑜</m:t>
                              </m:r>
                            </m:sub>
                          </m:sSub>
                        </m:oMath>
                      </a14:m>
                      <a:r>
                        <a:rPr lang="en-AU" i="1" dirty="0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</a:t>
                      </a:r>
                      <a:r>
                        <a:rPr lang="en-AU" i="1" dirty="0"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log</a:t>
                      </a:r>
                      <a:r>
                        <a:rPr lang="en-AU" i="1" baseline="-25000" dirty="0"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14:m>
                        <m:oMath xmlns:m="http://schemas.openxmlformats.org/officeDocument/2006/math">
                          <m:r>
                            <a:rPr lang="en-AU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</m:t>
                          </m:r>
                        </m:oMath>
                      </a14:m>
                      <a:r>
                        <a:rPr lang="en-AU" i="1" dirty="0"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 + </a:t>
                      </a:r>
                      <a:r>
                        <a:rPr lang="en-US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</a:t>
                      </a:r>
                      <a:r>
                        <a:rPr lang="en-AU" i="1" dirty="0"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AU" i="1" dirty="0" err="1"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log</a:t>
                      </a:r>
                      <a:r>
                        <a:rPr lang="en-AU" i="1" baseline="-25000" dirty="0" err="1"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AU" i="1" dirty="0" err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AU" i="1" baseline="-25000" dirty="0" err="1"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AU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7" name="TextBox 26">
                      <a:extLst>
                        <a:ext uri="{FF2B5EF4-FFF2-40B4-BE49-F238E27FC236}">
                          <a16:creationId xmlns:a16="http://schemas.microsoft.com/office/drawing/2014/main" id="{802C002F-AEB0-4C07-954D-CD86867F8A7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09900" y="4017650"/>
                      <a:ext cx="5736798" cy="418191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b="-21739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A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sp>
          <p:nvSpPr>
            <p:cNvPr id="28" name="Text Box 4">
              <a:extLst>
                <a:ext uri="{FF2B5EF4-FFF2-40B4-BE49-F238E27FC236}">
                  <a16:creationId xmlns:a16="http://schemas.microsoft.com/office/drawing/2014/main" id="{48D082B4-1E93-4FAC-88A1-52477CA4CE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3027" y="4419600"/>
              <a:ext cx="721817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AU" sz="18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</a:t>
              </a:r>
              <a:r>
                <a:rPr lang="en-A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&gt; 0   </a:t>
              </a:r>
              <a:r>
                <a:rPr lang="en-AU" sz="18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</a:t>
              </a:r>
              <a:r>
                <a:rPr lang="en-AU" sz="1800" i="1" baseline="-25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</a:t>
              </a:r>
              <a:r>
                <a:rPr lang="en-A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is limited  - </a:t>
              </a:r>
              <a:r>
                <a:rPr lang="en-AU" sz="18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</a:t>
              </a:r>
              <a:r>
                <a:rPr lang="en-AU" sz="1800" i="1" baseline="-25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</a:t>
              </a:r>
              <a:r>
                <a:rPr lang="en-A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&lt; </a:t>
              </a:r>
              <a:r>
                <a:rPr lang="en-AU" sz="18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  <a:r>
                <a:rPr lang="en-A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for all </a:t>
              </a:r>
              <a:r>
                <a:rPr lang="en-AU" sz="18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</a:t>
              </a:r>
              <a:r>
                <a:rPr lang="en-AU" sz="1800" i="1" baseline="-25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</a:t>
              </a:r>
              <a:r>
                <a:rPr lang="en-AU" sz="18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A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(‘Type 3’ Extreme Value Distribution)</a:t>
              </a:r>
              <a:endParaRPr lang="en-US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9" name="Text Box 4">
            <a:extLst>
              <a:ext uri="{FF2B5EF4-FFF2-40B4-BE49-F238E27FC236}">
                <a16:creationId xmlns:a16="http://schemas.microsoft.com/office/drawing/2014/main" id="{97B3CC6A-30BE-4D29-BDEA-C77C93CB6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093" y="5504819"/>
            <a:ext cx="818697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Extreme wind data usually fitted well by a small positive value of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 </a:t>
            </a:r>
          </a:p>
          <a:p>
            <a:pPr eaLnBrk="0" hangingPunct="0">
              <a:spcBef>
                <a:spcPct val="50000"/>
              </a:spcBef>
            </a:pP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 the upper limit of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has physical meaning</a:t>
            </a:r>
          </a:p>
          <a:p>
            <a:pPr eaLnBrk="0" hangingPunct="0">
              <a:spcBef>
                <a:spcPct val="50000"/>
              </a:spcBef>
            </a:pPr>
            <a:r>
              <a:rPr lang="en-A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e.g. Australian Standards: k = +0.1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 Box 4">
            <a:extLst>
              <a:ext uri="{FF2B5EF4-FFF2-40B4-BE49-F238E27FC236}">
                <a16:creationId xmlns:a16="http://schemas.microsoft.com/office/drawing/2014/main" id="{E8FF426D-8A31-429A-B676-2FBE73B54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074" y="5001379"/>
            <a:ext cx="81869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Same value of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 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GEV and corresponding GPD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9288D4-36E9-4D26-98CD-BAFEB76F6EEE}"/>
              </a:ext>
            </a:extLst>
          </p:cNvPr>
          <p:cNvSpPr txBox="1"/>
          <p:nvPr/>
        </p:nvSpPr>
        <p:spPr>
          <a:xfrm>
            <a:off x="5219700" y="1594948"/>
            <a:ext cx="1181100" cy="3903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AU" i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(k </a:t>
            </a:r>
            <a:r>
              <a:rPr lang="en-AU" i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 0)</a:t>
            </a:r>
            <a:endParaRPr lang="en-A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1468F05-396D-49D3-8834-58C43245D9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35635" y="37627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3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0">
        <p:wipe/>
      </p:transition>
    </mc:Choice>
    <mc:Fallback xmlns="">
      <p:transition advClick="0" advTm="3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37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33400" y="1174093"/>
            <a:ext cx="824372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200" b="1" dirty="0">
                <a:latin typeface="Arial" pitchFamily="34" charset="0"/>
                <a:cs typeface="Arial" pitchFamily="34" charset="0"/>
              </a:rPr>
              <a:t>Fitting methods for  GPD/GEV </a:t>
            </a:r>
            <a:r>
              <a:rPr lang="en-US" sz="2200" b="1" u="sng" dirty="0">
                <a:latin typeface="Arial" pitchFamily="34" charset="0"/>
                <a:cs typeface="Arial" pitchFamily="34" charset="0"/>
              </a:rPr>
              <a:t>with a fixed shape factor, </a:t>
            </a:r>
            <a:r>
              <a:rPr lang="en-US" sz="2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6DD3782B-3FEF-41E1-9981-59114DC6E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79232"/>
            <a:ext cx="586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15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Analysis and prediction of extreme wind speeds and loads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EC84E8F7-BC2D-4580-8098-5E4A76DDD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7982"/>
            <a:ext cx="1314450" cy="46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5D4877-F5EC-43BF-8F92-53F7D770CFD1}"/>
              </a:ext>
            </a:extLst>
          </p:cNvPr>
          <p:cNvSpPr txBox="1"/>
          <p:nvPr/>
        </p:nvSpPr>
        <p:spPr>
          <a:xfrm>
            <a:off x="3352800" y="1763073"/>
            <a:ext cx="1981201" cy="489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AU" sz="2400" i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AU" sz="2400" i="1" baseline="-250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AU" sz="2400" i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</a:t>
            </a:r>
            <a:r>
              <a:rPr lang="en-AU" sz="2400" i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AU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AU" sz="2400" i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R</a:t>
            </a:r>
            <a:r>
              <a:rPr lang="en-AU" sz="2400" i="1" baseline="-250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AU" sz="2400" baseline="300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AU" sz="2400" i="1" baseline="300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endParaRPr lang="en-A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CBD758-1E4F-4917-9D1D-6DBA89177C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398" y="12945"/>
            <a:ext cx="1143000" cy="1143000"/>
          </a:xfrm>
          <a:prstGeom prst="rect">
            <a:avLst/>
          </a:prstGeom>
        </p:spPr>
      </p:pic>
      <p:sp>
        <p:nvSpPr>
          <p:cNvPr id="15" name="Text Box 4">
            <a:extLst>
              <a:ext uri="{FF2B5EF4-FFF2-40B4-BE49-F238E27FC236}">
                <a16:creationId xmlns:a16="http://schemas.microsoft.com/office/drawing/2014/main" id="{E0240AA3-A6DB-4969-8F7C-60D3D1818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934" y="2298234"/>
            <a:ext cx="81869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Fix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 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 now only two unknowns: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   </a:t>
            </a:r>
            <a:r>
              <a:rPr lang="en-AU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 parameter </a:t>
            </a:r>
            <a:r>
              <a:rPr lang="en-AU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 2 parameter)</a:t>
            </a:r>
            <a:endParaRPr lang="en-AU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BDE3239-DDC6-4C38-B0A3-FC2AD421B59C}"/>
              </a:ext>
            </a:extLst>
          </p:cNvPr>
          <p:cNvGrpSpPr/>
          <p:nvPr/>
        </p:nvGrpSpPr>
        <p:grpSpPr>
          <a:xfrm>
            <a:off x="838199" y="2648565"/>
            <a:ext cx="7467601" cy="1149774"/>
            <a:chOff x="823372" y="2760905"/>
            <a:chExt cx="7467601" cy="1149774"/>
          </a:xfrm>
        </p:grpSpPr>
        <p:sp>
          <p:nvSpPr>
            <p:cNvPr id="14" name="Text Box 4">
              <a:extLst>
                <a:ext uri="{FF2B5EF4-FFF2-40B4-BE49-F238E27FC236}">
                  <a16:creationId xmlns:a16="http://schemas.microsoft.com/office/drawing/2014/main" id="{C07D619F-320F-4EBC-BFC3-E6D5E21F2F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3372" y="2760905"/>
              <a:ext cx="74676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b="1" dirty="0">
                  <a:latin typeface="Arial" pitchFamily="34" charset="0"/>
                  <a:cs typeface="Arial" pitchFamily="34" charset="0"/>
                </a:rPr>
                <a:t>Simple fit  using ‘peaks over threshold’ data </a:t>
              </a:r>
              <a:r>
                <a:rPr lang="en-US" sz="1600" b="1" dirty="0">
                  <a:latin typeface="Arial" pitchFamily="34" charset="0"/>
                  <a:cs typeface="Arial" pitchFamily="34" charset="0"/>
                </a:rPr>
                <a:t>(Method 1)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28CA377-427A-43A7-8959-A1CF58E8E585}"/>
                </a:ext>
              </a:extLst>
            </p:cNvPr>
            <p:cNvSpPr txBox="1"/>
            <p:nvPr/>
          </p:nvSpPr>
          <p:spPr>
            <a:xfrm>
              <a:off x="1175157" y="3192020"/>
              <a:ext cx="519466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Set a threshold, </a:t>
              </a:r>
              <a:r>
                <a:rPr lang="en-US" sz="1600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en-US" sz="1600" i="1" baseline="-25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– e.g. 25 m/s</a:t>
              </a:r>
              <a:endParaRPr lang="en-AU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3175DB-36B3-460A-B730-7B2BAB50217F}"/>
                </a:ext>
              </a:extLst>
            </p:cNvPr>
            <p:cNvSpPr txBox="1"/>
            <p:nvPr/>
          </p:nvSpPr>
          <p:spPr>
            <a:xfrm>
              <a:off x="1175156" y="3572125"/>
              <a:ext cx="665861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Calculate average rate of exceedance of </a:t>
              </a:r>
              <a:r>
                <a:rPr lang="en-US" sz="1600" i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en-US" sz="1600" i="1" baseline="-250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, </a:t>
              </a:r>
              <a:r>
                <a:rPr lang="en-US" sz="1600" i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Symbol" panose="05050102010706020507" pitchFamily="18" charset="2"/>
                </a:rPr>
                <a:t> </a:t>
              </a:r>
              <a:r>
                <a:rPr lang="en-US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 e.g. 0.885 per annum</a:t>
              </a:r>
              <a:r>
                <a:rPr lang="en-US" sz="1600" i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Symbol" panose="05050102010706020507" pitchFamily="18" charset="2"/>
                </a:rPr>
                <a:t> </a:t>
              </a:r>
              <a:endParaRPr lang="en-AU" sz="16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2D77D4D-E560-48A9-9A5F-2ED79AFCA86D}"/>
              </a:ext>
            </a:extLst>
          </p:cNvPr>
          <p:cNvGrpSpPr/>
          <p:nvPr/>
        </p:nvGrpSpPr>
        <p:grpSpPr>
          <a:xfrm>
            <a:off x="3737364" y="4382130"/>
            <a:ext cx="1619323" cy="1313365"/>
            <a:chOff x="3662566" y="5098054"/>
            <a:chExt cx="1619323" cy="131336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F15711F-2622-43C4-947A-EE13D2720568}"/>
                </a:ext>
              </a:extLst>
            </p:cNvPr>
            <p:cNvSpPr txBox="1"/>
            <p:nvPr/>
          </p:nvSpPr>
          <p:spPr>
            <a:xfrm>
              <a:off x="3739364" y="6072865"/>
              <a:ext cx="154252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Estimate of </a:t>
              </a:r>
              <a:r>
                <a:rPr lang="en-US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Symbol" panose="05050102010706020507" pitchFamily="18" charset="2"/>
                </a:rPr>
                <a:t>/</a:t>
              </a:r>
              <a:r>
                <a:rPr lang="en-US" sz="16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k</a:t>
              </a:r>
              <a:endParaRPr lang="en-AU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9789BA4-14E6-4774-A933-DA8F2E5E9705}"/>
                </a:ext>
              </a:extLst>
            </p:cNvPr>
            <p:cNvSpPr/>
            <p:nvPr/>
          </p:nvSpPr>
          <p:spPr>
            <a:xfrm>
              <a:off x="3662566" y="5098054"/>
              <a:ext cx="1009125" cy="838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6D1C954-9DC3-4F73-9B64-0E69C10BD4B1}"/>
                </a:ext>
              </a:extLst>
            </p:cNvPr>
            <p:cNvSpPr/>
            <p:nvPr/>
          </p:nvSpPr>
          <p:spPr>
            <a:xfrm flipH="1">
              <a:off x="4267200" y="5936254"/>
              <a:ext cx="78620" cy="243313"/>
            </a:xfrm>
            <a:custGeom>
              <a:avLst/>
              <a:gdLst>
                <a:gd name="connsiteX0" fmla="*/ 33232 w 310069"/>
                <a:gd name="connsiteY0" fmla="*/ 226502 h 226502"/>
                <a:gd name="connsiteX1" fmla="*/ 24843 w 310069"/>
                <a:gd name="connsiteY1" fmla="*/ 67111 h 226502"/>
                <a:gd name="connsiteX2" fmla="*/ 310069 w 310069"/>
                <a:gd name="connsiteY2" fmla="*/ 0 h 226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0069" h="226502">
                  <a:moveTo>
                    <a:pt x="33232" y="226502"/>
                  </a:moveTo>
                  <a:cubicBezTo>
                    <a:pt x="5968" y="165681"/>
                    <a:pt x="-21296" y="104861"/>
                    <a:pt x="24843" y="67111"/>
                  </a:cubicBezTo>
                  <a:cubicBezTo>
                    <a:pt x="70982" y="29361"/>
                    <a:pt x="241559" y="33556"/>
                    <a:pt x="310069" y="0"/>
                  </a:cubicBezTo>
                </a:path>
              </a:pathLst>
            </a:custGeom>
            <a:noFill/>
            <a:ln>
              <a:solidFill>
                <a:srgbClr val="FF0000"/>
              </a:solidFill>
              <a:tailEnd type="stealth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7796617-870E-4DB6-A1FA-1EB6D936EED1}"/>
              </a:ext>
            </a:extLst>
          </p:cNvPr>
          <p:cNvSpPr txBox="1"/>
          <p:nvPr/>
        </p:nvSpPr>
        <p:spPr>
          <a:xfrm>
            <a:off x="5406637" y="5552670"/>
            <a:ext cx="31816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e. g.  for </a:t>
            </a:r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= 0.1,   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Symbol" panose="05050102010706020507" pitchFamily="18" charset="2"/>
              </a:rPr>
              <a:t>/</a:t>
            </a:r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Symbol" panose="05050102010706020507" pitchFamily="18" charset="2"/>
              </a:rPr>
              <a:t>   11 </a:t>
            </a:r>
            <a:r>
              <a:rPr lang="en-US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endParaRPr lang="en-A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1ED0397-063F-4920-AE8D-65684E3365C8}"/>
              </a:ext>
            </a:extLst>
          </p:cNvPr>
          <p:cNvGrpSpPr/>
          <p:nvPr/>
        </p:nvGrpSpPr>
        <p:grpSpPr>
          <a:xfrm>
            <a:off x="1180513" y="3792535"/>
            <a:ext cx="7115817" cy="949625"/>
            <a:chOff x="1165686" y="3781370"/>
            <a:chExt cx="7115817" cy="2084593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A579C0A-433B-4181-9331-77CC0860842E}"/>
                </a:ext>
              </a:extLst>
            </p:cNvPr>
            <p:cNvSpPr txBox="1"/>
            <p:nvPr/>
          </p:nvSpPr>
          <p:spPr>
            <a:xfrm>
              <a:off x="1165686" y="3781370"/>
              <a:ext cx="7115817" cy="7431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Calculate average of all positive excesses above the threshold, </a:t>
              </a:r>
              <a:r>
                <a:rPr lang="en-US" sz="16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E, </a:t>
              </a:r>
              <a:r>
                <a:rPr lang="en-US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Symbol" panose="05050102010706020507" pitchFamily="18" charset="2"/>
                </a:rPr>
                <a:t>e.g.</a:t>
              </a:r>
              <a:r>
                <a:rPr lang="en-US" sz="1600" dirty="0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Symbol" panose="05050102010706020507" pitchFamily="18" charset="2"/>
                </a:rPr>
                <a:t>4.50</a:t>
              </a:r>
              <a:r>
                <a:rPr lang="en-US" sz="1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Symbol" panose="05050102010706020507" pitchFamily="18" charset="2"/>
                </a:rPr>
                <a:t>m/s</a:t>
              </a:r>
              <a:endParaRPr lang="en-AU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9A5F486-ABC7-49F3-9A87-2122B7B2FD1F}"/>
                </a:ext>
              </a:extLst>
            </p:cNvPr>
            <p:cNvSpPr txBox="1"/>
            <p:nvPr/>
          </p:nvSpPr>
          <p:spPr>
            <a:xfrm>
              <a:off x="1175156" y="4566444"/>
              <a:ext cx="6480496" cy="12836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Calculate predicted values for high average recurrence intervals: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AU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945F57C-CB4F-40C6-B65F-D9A0C6D010E3}"/>
                    </a:ext>
                  </a:extLst>
                </p:cNvPr>
                <p:cNvSpPr txBox="1"/>
                <p:nvPr/>
              </p:nvSpPr>
              <p:spPr>
                <a:xfrm>
                  <a:off x="1950441" y="5151280"/>
                  <a:ext cx="4785918" cy="71468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AU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r>
                          <a:rPr lang="en-AU" i="0">
                            <a:latin typeface="Cambria Math" panose="02040503050406030204" pitchFamily="18" charset="0"/>
                          </a:rPr>
                          <m:t>= </m:t>
                        </m:r>
                        <m:sSub>
                          <m:sSub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AU" i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AU" i="0">
                            <a:latin typeface="Cambria Math" panose="02040503050406030204" pitchFamily="18" charset="0"/>
                          </a:rPr>
                          <m:t>+ </m:t>
                        </m:r>
                        <m:d>
                          <m:d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AU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AU" i="0"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r>
                                  <a:rPr lang="en-AU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num>
                              <m:den>
                                <m:r>
                                  <a:rPr lang="en-AU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den>
                            </m:f>
                          </m:e>
                        </m:d>
                        <m:r>
                          <a:rPr lang="en-AU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AU" i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i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AU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AU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AU" i="1" smtClean="0">
                                            <a:latin typeface="Cambria Math" panose="02040503050406030204" pitchFamily="18" charset="0"/>
                                            <a:sym typeface="Symbol" panose="05050102010706020507" pitchFamily="18" charset="2"/>
                                          </a:rPr>
                                          <m:t></m:t>
                                        </m:r>
                                        <m:r>
                                          <a:rPr lang="en-AU" i="1"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b>
                                        <m:r>
                                          <a:rPr lang="en-AU" i="1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AU" i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AU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AU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BD1735F9-8F7B-404E-8E51-91EA1650B1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50441" y="5151280"/>
                  <a:ext cx="4785918" cy="71468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C73DD9D-73C8-43A0-B396-34DDA7FD17C8}"/>
              </a:ext>
            </a:extLst>
          </p:cNvPr>
          <p:cNvSpPr txBox="1"/>
          <p:nvPr/>
        </p:nvSpPr>
        <p:spPr>
          <a:xfrm>
            <a:off x="2057400" y="6023982"/>
            <a:ext cx="59107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This is effectively the ‘Method of Moments’ when </a:t>
            </a:r>
            <a:r>
              <a:rPr lang="en-US" sz="1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is a fixed value </a:t>
            </a:r>
          </a:p>
          <a:p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only uses the mean excess, standard deviation is not required </a:t>
            </a:r>
            <a:endParaRPr lang="en-A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BC370B-2272-459D-B47D-C6CA2437D5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32298" y="29318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0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45000">
        <p:wipe/>
      </p:transition>
    </mc:Choice>
    <mc:Fallback xmlns="">
      <p:transition advClick="0" advTm="4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116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9B0EB30C-7C48-4D45-B246-F9B445D35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788" y="1039838"/>
            <a:ext cx="7391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dirty="0">
                <a:latin typeface="Arial" pitchFamily="34" charset="0"/>
                <a:cs typeface="Arial" pitchFamily="34" charset="0"/>
              </a:rPr>
              <a:t>Simple fit  using ‘peaks over threshold’ data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(Method 1)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D6AC5F-BC96-4E97-A4F3-48FD6F720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79232"/>
            <a:ext cx="586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15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Analysis and prediction of extreme wind speeds and loads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A1B84326-7253-491A-BD80-481AC0595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7982"/>
            <a:ext cx="1314450" cy="46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34377A-1CDC-44A2-87EB-016E0E85F9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398" y="12945"/>
            <a:ext cx="1143000" cy="114300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5CD0A56-7766-4B75-B2A4-AE4E81AD97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8776940"/>
              </p:ext>
            </p:extLst>
          </p:nvPr>
        </p:nvGraphicFramePr>
        <p:xfrm>
          <a:off x="1066800" y="1716272"/>
          <a:ext cx="2438400" cy="43624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83402713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58724978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20948645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6090968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endParaRPr lang="en-A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b="0" i="0" u="none" strike="noStrike" dirty="0">
                          <a:effectLst/>
                          <a:latin typeface="Arial" panose="020B0604020202020204" pitchFamily="34" charset="0"/>
                        </a:rPr>
                        <a:t> year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b="0" i="0" u="none" strike="noStrike" dirty="0">
                          <a:effectLst/>
                          <a:latin typeface="Arial" panose="020B0604020202020204" pitchFamily="34" charset="0"/>
                        </a:rPr>
                        <a:t>Gust (m/s)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b="0" i="0" u="none" strike="noStrike" dirty="0">
                          <a:effectLst/>
                          <a:latin typeface="Arial" panose="020B0604020202020204" pitchFamily="34" charset="0"/>
                        </a:rPr>
                        <a:t> Excess (m/s)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6435430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1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1991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29.2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4.2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3926609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2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1992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26.7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1.7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646753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3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1993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26.7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1.7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028443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4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1994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28.2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 dirty="0">
                          <a:effectLst/>
                        </a:rPr>
                        <a:t>3.2</a:t>
                      </a:r>
                      <a:endParaRPr lang="en-A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9005480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5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1995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27.7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2.7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9779306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6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1997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32.3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7.3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5128498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7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1997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26.2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1.2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2654407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8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1998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35.1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10.1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5494600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9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1998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31.4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6.4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1613456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10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2003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29.8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4.8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3601179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11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2003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31.3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6.3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083532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12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2003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26.2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1.2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3299016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13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2005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25.9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0.9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5582177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14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2008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25.2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0.2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6304406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15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2008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27.8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2.8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9260525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16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2010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36.8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11.8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6403924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17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2011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31.3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6.3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6201833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18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2011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28.7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3.7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5446446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19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2012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29.7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4.7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9302801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20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2012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27.8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2.8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242274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21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2013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27.3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2.3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99390179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22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2014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33.8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8.8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11246789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23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2015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33.3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>
                          <a:effectLst/>
                        </a:rPr>
                        <a:t>8.3</a:t>
                      </a:r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8344947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5209649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AU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b="0" i="0" u="none" strike="noStrike" dirty="0">
                          <a:effectLst/>
                          <a:latin typeface="Arial" panose="020B0604020202020204" pitchFamily="34" charset="0"/>
                        </a:rPr>
                        <a:t>Average </a:t>
                      </a:r>
                      <a:r>
                        <a:rPr lang="en-AU" sz="1000" b="0" i="1" u="none" strike="noStrike" dirty="0">
                          <a:effectLst/>
                          <a:latin typeface="Arial" panose="020B0604020202020204" pitchFamily="34" charset="0"/>
                        </a:rPr>
                        <a:t>E</a:t>
                      </a:r>
                      <a:endParaRPr lang="en-A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AU" sz="1000" u="none" strike="noStrike" dirty="0">
                          <a:effectLst/>
                        </a:rPr>
                        <a:t>4.50</a:t>
                      </a:r>
                      <a:endParaRPr lang="en-A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88847665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F7094255-951E-4265-AA77-CD48CF86B98A}"/>
              </a:ext>
            </a:extLst>
          </p:cNvPr>
          <p:cNvSpPr txBox="1"/>
          <p:nvPr/>
        </p:nvSpPr>
        <p:spPr>
          <a:xfrm>
            <a:off x="4142003" y="3793277"/>
            <a:ext cx="2993598" cy="45666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AU" sz="2200" i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AU" sz="2200" i="1" baseline="-250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AU" sz="2200" i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2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</a:t>
            </a:r>
            <a:r>
              <a:rPr lang="en-AU" sz="2200" i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74.5</a:t>
            </a:r>
            <a:r>
              <a:rPr lang="en-AU" sz="22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AU" sz="2200" i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50.1 R</a:t>
            </a:r>
            <a:r>
              <a:rPr lang="en-AU" sz="2200" i="1" baseline="-250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AU" sz="2200" baseline="300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AU" sz="2200" i="1" baseline="300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0.1</a:t>
            </a:r>
            <a:endParaRPr lang="en-AU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6FB54B5-61FE-4346-B9DD-1CDB4694EF83}"/>
              </a:ext>
            </a:extLst>
          </p:cNvPr>
          <p:cNvGrpSpPr/>
          <p:nvPr/>
        </p:nvGrpSpPr>
        <p:grpSpPr>
          <a:xfrm>
            <a:off x="3757871" y="1802832"/>
            <a:ext cx="5230598" cy="1895586"/>
            <a:chOff x="3657601" y="2001911"/>
            <a:chExt cx="5230598" cy="189558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28FF2EE-CFB3-4553-AD0C-661892D35710}"/>
                </a:ext>
              </a:extLst>
            </p:cNvPr>
            <p:cNvSpPr txBox="1"/>
            <p:nvPr/>
          </p:nvSpPr>
          <p:spPr>
            <a:xfrm>
              <a:off x="3657601" y="2001911"/>
              <a:ext cx="5230598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5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Average rate of exceedance of </a:t>
              </a:r>
              <a:r>
                <a:rPr lang="en-US" sz="1500" i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u</a:t>
              </a:r>
              <a:r>
                <a:rPr lang="en-US" sz="1500" i="1" baseline="-25000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o</a:t>
              </a:r>
              <a:r>
                <a:rPr lang="en-US" sz="15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1500" i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Symbol" panose="05050102010706020507" pitchFamily="18" charset="2"/>
                </a:rPr>
                <a:t>  </a:t>
              </a:r>
              <a:r>
                <a:rPr lang="en-US" sz="15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Symbol" panose="05050102010706020507" pitchFamily="18" charset="2"/>
                </a:rPr>
                <a:t>= 23/26 = 0.885 per annum   </a:t>
              </a:r>
              <a:endParaRPr lang="en-AU" sz="15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C588B37-E2B9-4A5A-A638-DA4B47C8FFFC}"/>
                </a:ext>
              </a:extLst>
            </p:cNvPr>
            <p:cNvSpPr txBox="1"/>
            <p:nvPr/>
          </p:nvSpPr>
          <p:spPr>
            <a:xfrm>
              <a:off x="3993860" y="2374628"/>
              <a:ext cx="284386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Average excess, </a:t>
              </a:r>
              <a:r>
                <a:rPr lang="en-US" sz="1600" i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Symbol" panose="05050102010706020507" pitchFamily="18" charset="2"/>
                </a:rPr>
                <a:t>E  </a:t>
              </a:r>
              <a:r>
                <a:rPr lang="en-US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Symbol" panose="05050102010706020507" pitchFamily="18" charset="2"/>
                </a:rPr>
                <a:t>= 4.50 m/s</a:t>
              </a:r>
              <a:endParaRPr lang="en-AU" sz="1600" dirty="0"/>
            </a:p>
          </p:txBody>
        </p:sp>
        <p:sp>
          <p:nvSpPr>
            <p:cNvPr id="19" name="Text Box 4">
              <a:extLst>
                <a:ext uri="{FF2B5EF4-FFF2-40B4-BE49-F238E27FC236}">
                  <a16:creationId xmlns:a16="http://schemas.microsoft.com/office/drawing/2014/main" id="{3F9F43B8-E728-4F2A-B403-5619CAA621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63537" y="3125126"/>
              <a:ext cx="162390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 = </a:t>
              </a:r>
              <a:r>
                <a:rPr lang="en-US" sz="1600" i="1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u</a:t>
              </a:r>
              <a:r>
                <a:rPr lang="en-US" sz="1600" i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o</a:t>
              </a: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 + (</a:t>
              </a:r>
              <a:r>
                <a:rPr 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 / k</a:t>
              </a:r>
              <a:r>
                <a:rPr lang="en-AU" sz="1600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 Box 4">
                  <a:extLst>
                    <a:ext uri="{FF2B5EF4-FFF2-40B4-BE49-F238E27FC236}">
                      <a16:creationId xmlns:a16="http://schemas.microsoft.com/office/drawing/2014/main" id="{6736A18E-20CD-49EF-96E3-BDC26B4EEE8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72600" y="3477254"/>
                  <a:ext cx="4800600" cy="42024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14:m>
                    <m:oMath xmlns:m="http://schemas.openxmlformats.org/officeDocument/2006/math">
                      <m:r>
                        <a:rPr lang="en-AU" sz="16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en-AU" sz="16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 </m:t>
                      </m:r>
                      <m:f>
                        <m:fPr>
                          <m:ctrlPr>
                            <a:rPr lang="en-AU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AU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AU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den>
                      </m:f>
                      <m:r>
                        <a:rPr lang="en-AU" sz="1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.</m:t>
                      </m:r>
                      <m:sSup>
                        <m:sSupPr>
                          <m:ctrlPr>
                            <a:rPr lang="en-AU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AU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Symbol" panose="05050102010706020507" pitchFamily="18" charset="2"/>
                            </a:rPr>
                            <m:t></m:t>
                          </m:r>
                        </m:e>
                        <m:sup>
                          <m:r>
                            <a:rPr lang="en-AU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AU" sz="1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sup>
                      </m:sSup>
                    </m:oMath>
                  </a14:m>
                  <a:r>
                    <a:rPr lang="en-US" sz="18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 </a:t>
                  </a:r>
                  <a:r>
                    <a:rPr lang="en-US" sz="16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= (49.5) </a:t>
                  </a:r>
                  <a:r>
                    <a:rPr lang="en-US" sz="1600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anose="05050102010706020507" pitchFamily="18" charset="2"/>
                    </a:rPr>
                    <a:t> (0.885)</a:t>
                  </a:r>
                  <a:r>
                    <a:rPr lang="en-US" sz="1600" baseline="30000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anose="05050102010706020507" pitchFamily="18" charset="2"/>
                    </a:rPr>
                    <a:t>-0.1</a:t>
                  </a:r>
                  <a:r>
                    <a:rPr lang="en-US" sz="1600" dirty="0">
                      <a:latin typeface="Calibri" panose="020F0502020204030204" pitchFamily="34" charset="0"/>
                      <a:cs typeface="Calibri" panose="020F0502020204030204" pitchFamily="34" charset="0"/>
                      <a:sym typeface="Symbol" panose="05050102010706020507" pitchFamily="18" charset="2"/>
                    </a:rPr>
                    <a:t> = 50.1 m/s </a:t>
                  </a:r>
                  <a:endParaRPr lang="en-US" sz="16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ext Box 4">
                  <a:extLst>
                    <a:ext uri="{FF2B5EF4-FFF2-40B4-BE49-F238E27FC236}">
                      <a16:creationId xmlns:a16="http://schemas.microsoft.com/office/drawing/2014/main" id="{6736A18E-20CD-49EF-96E3-BDC26B4EEE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872600" y="3477254"/>
                  <a:ext cx="4800600" cy="420243"/>
                </a:xfrm>
                <a:prstGeom prst="rect">
                  <a:avLst/>
                </a:prstGeom>
                <a:blipFill>
                  <a:blip r:embed="rId6"/>
                  <a:stretch>
                    <a:fillRect b="-5797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 Box 4">
              <a:extLst>
                <a:ext uri="{FF2B5EF4-FFF2-40B4-BE49-F238E27FC236}">
                  <a16:creationId xmlns:a16="http://schemas.microsoft.com/office/drawing/2014/main" id="{C8A83013-4522-4841-B14F-2FF08B3A6D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8418" y="2778661"/>
              <a:ext cx="6096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 / k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6BEE887-E7D5-4AEC-8EE9-7419C0897711}"/>
                </a:ext>
              </a:extLst>
            </p:cNvPr>
            <p:cNvSpPr txBox="1"/>
            <p:nvPr/>
          </p:nvSpPr>
          <p:spPr>
            <a:xfrm>
              <a:off x="4403053" y="2782617"/>
              <a:ext cx="188765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Symbol" panose="05050102010706020507" pitchFamily="18" charset="2"/>
                </a:rPr>
                <a:t>=</a:t>
              </a:r>
              <a:r>
                <a:rPr lang="en-US" sz="1600" i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Symbol" panose="05050102010706020507" pitchFamily="18" charset="2"/>
                </a:rPr>
                <a:t> </a:t>
              </a:r>
              <a:r>
                <a:rPr lang="en-US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Symbol" panose="05050102010706020507" pitchFamily="18" charset="2"/>
                </a:rPr>
                <a:t>11</a:t>
              </a:r>
              <a:r>
                <a:rPr lang="en-US" sz="1600" i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Symbol" panose="05050102010706020507" pitchFamily="18" charset="2"/>
                </a:rPr>
                <a:t>E  </a:t>
              </a:r>
              <a:r>
                <a:rPr lang="en-US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Symbol" panose="05050102010706020507" pitchFamily="18" charset="2"/>
                </a:rPr>
                <a:t>= 49.50 m/s</a:t>
              </a:r>
              <a:endParaRPr lang="en-AU" sz="16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B6DA0B7-7991-4A0F-9B13-DD9674E6D2CA}"/>
                </a:ext>
              </a:extLst>
            </p:cNvPr>
            <p:cNvSpPr txBox="1"/>
            <p:nvPr/>
          </p:nvSpPr>
          <p:spPr>
            <a:xfrm>
              <a:off x="5144836" y="3117215"/>
              <a:ext cx="243293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  <a:sym typeface="Symbol" panose="05050102010706020507" pitchFamily="18" charset="2"/>
                </a:rPr>
                <a:t>= 25 + 49.50 = 74.5 m/s</a:t>
              </a:r>
              <a:endParaRPr lang="en-AU" sz="1600" dirty="0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D31F55CB-B6D1-4E65-A263-B415DC255D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2792" y="4425168"/>
            <a:ext cx="2959048" cy="1906666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608F3BE-1285-46DD-BAA8-FF44C9BC2756}"/>
              </a:ext>
            </a:extLst>
          </p:cNvPr>
          <p:cNvCxnSpPr>
            <a:cxnSpLocks/>
          </p:cNvCxnSpPr>
          <p:nvPr/>
        </p:nvCxnSpPr>
        <p:spPr>
          <a:xfrm flipH="1">
            <a:off x="6373202" y="4191000"/>
            <a:ext cx="256198" cy="785690"/>
          </a:xfrm>
          <a:prstGeom prst="straightConnector1">
            <a:avLst/>
          </a:prstGeom>
          <a:ln w="19050">
            <a:solidFill>
              <a:srgbClr val="F4A2B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64EE44E-23A5-4CDA-8D3C-444ED7F39D9D}"/>
              </a:ext>
            </a:extLst>
          </p:cNvPr>
          <p:cNvSpPr txBox="1"/>
          <p:nvPr/>
        </p:nvSpPr>
        <p:spPr>
          <a:xfrm>
            <a:off x="1355584" y="1293939"/>
            <a:ext cx="21608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Threshold, </a:t>
            </a:r>
            <a:r>
              <a:rPr lang="en-US" sz="16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</a:t>
            </a:r>
            <a:r>
              <a:rPr lang="en-US" sz="1600" i="1" baseline="-25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= 25 m/s</a:t>
            </a:r>
            <a:endParaRPr lang="en-A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C1EFCB4-ACC5-46C9-87D5-F2F745257D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3400" y="33744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6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40000">
        <p:wipe/>
      </p:transition>
    </mc:Choice>
    <mc:Fallback xmlns="">
      <p:transition advClick="0" advTm="4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39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71672" y="1188398"/>
            <a:ext cx="816752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200" b="1" dirty="0">
                <a:latin typeface="Arial" pitchFamily="34" charset="0"/>
                <a:cs typeface="Arial" pitchFamily="34" charset="0"/>
              </a:rPr>
              <a:t>Other fitting methods GPD/GEV with a fixed shape factor, 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6DD3782B-3FEF-41E1-9981-59114DC6E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79232"/>
            <a:ext cx="586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15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Analysis and prediction of extreme wind speeds and loads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EC84E8F7-BC2D-4580-8098-5E4A76DDD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7982"/>
            <a:ext cx="1314450" cy="46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CBD758-1E4F-4917-9D1D-6DBA89177C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398" y="12945"/>
            <a:ext cx="1143000" cy="1143000"/>
          </a:xfrm>
          <a:prstGeom prst="rect">
            <a:avLst/>
          </a:prstGeom>
        </p:spPr>
      </p:pic>
      <p:sp>
        <p:nvSpPr>
          <p:cNvPr id="14" name="Text Box 4">
            <a:extLst>
              <a:ext uri="{FF2B5EF4-FFF2-40B4-BE49-F238E27FC236}">
                <a16:creationId xmlns:a16="http://schemas.microsoft.com/office/drawing/2014/main" id="{3187BAB8-897B-47F8-8EEE-BC84CEF03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259" y="1742877"/>
            <a:ext cx="40527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dirty="0">
                <a:latin typeface="Arial" pitchFamily="34" charset="0"/>
                <a:cs typeface="Arial" pitchFamily="34" charset="0"/>
              </a:rPr>
              <a:t>Mean exceedance plot 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(Method 2)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CB500F-EBF9-4C3E-8904-F2FD9823CE16}"/>
              </a:ext>
            </a:extLst>
          </p:cNvPr>
          <p:cNvGrpSpPr/>
          <p:nvPr/>
        </p:nvGrpSpPr>
        <p:grpSpPr>
          <a:xfrm>
            <a:off x="720976" y="2148979"/>
            <a:ext cx="7583647" cy="1292571"/>
            <a:chOff x="720976" y="2148979"/>
            <a:chExt cx="7583647" cy="12925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E3BDF46-FB7F-42D0-89A3-B34C6969E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53194" y="2148979"/>
              <a:ext cx="2651429" cy="1292571"/>
            </a:xfrm>
            <a:prstGeom prst="rect">
              <a:avLst/>
            </a:prstGeom>
          </p:spPr>
        </p:pic>
        <p:sp>
          <p:nvSpPr>
            <p:cNvPr id="16" name="Text Box 4">
              <a:extLst>
                <a:ext uri="{FF2B5EF4-FFF2-40B4-BE49-F238E27FC236}">
                  <a16:creationId xmlns:a16="http://schemas.microsoft.com/office/drawing/2014/main" id="{DC0566EA-FB4D-4C06-B959-BA6AAAF595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4210" y="2928762"/>
              <a:ext cx="124833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Intercept =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 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 Box 4">
              <a:extLst>
                <a:ext uri="{FF2B5EF4-FFF2-40B4-BE49-F238E27FC236}">
                  <a16:creationId xmlns:a16="http://schemas.microsoft.com/office/drawing/2014/main" id="{BFF1C694-E728-475D-9B4D-C9C9025E38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4210" y="2552804"/>
              <a:ext cx="405272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Slope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 = </a:t>
              </a:r>
              <a:r>
                <a: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–</a:t>
              </a:r>
              <a:r>
                <a:rPr lang="en-US" sz="1800" i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18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/(1</a:t>
              </a:r>
              <a:r>
                <a:rPr lang="en-US" sz="1800" i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+ </a:t>
              </a:r>
              <a:r>
                <a:rPr lang="en-US" sz="18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)   </a:t>
              </a:r>
              <a:r>
                <a:rPr lang="en-US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(known)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6A5CF2C-35DC-4CE1-8A06-2DCA7A989EF1}"/>
                    </a:ext>
                  </a:extLst>
                </p:cNvPr>
                <p:cNvSpPr txBox="1"/>
                <p:nvPr/>
              </p:nvSpPr>
              <p:spPr>
                <a:xfrm>
                  <a:off x="1981200" y="2916412"/>
                  <a:ext cx="121920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en-AU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̂"/>
                                <m:ctrlPr>
                                  <a:rPr lang="en-AU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AU" i="1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</m:acc>
                          </m:num>
                          <m:den>
                            <m:d>
                              <m:dPr>
                                <m:ctrlPr>
                                  <a:rPr lang="en-AU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AU" i="0"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r>
                                  <a:rPr lang="en-AU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d>
                          </m:den>
                        </m:f>
                      </m:oMath>
                    </m:oMathPara>
                  </a14:m>
                  <a:endParaRPr lang="en-AU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6A5CF2C-35DC-4CE1-8A06-2DCA7A989E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1200" y="2916412"/>
                  <a:ext cx="1219200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13000" t="-114754" b="-177049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 Box 4">
              <a:extLst>
                <a:ext uri="{FF2B5EF4-FFF2-40B4-BE49-F238E27FC236}">
                  <a16:creationId xmlns:a16="http://schemas.microsoft.com/office/drawing/2014/main" id="{4C61D371-FC23-4BD9-A601-1FCC4BC897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976" y="2195853"/>
              <a:ext cx="499402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Compute mean excess over several thresholds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3A79642-8CBE-4B29-8031-AAA3E45482DE}"/>
                  </a:ext>
                </a:extLst>
              </p:cNvPr>
              <p:cNvSpPr txBox="1"/>
              <p:nvPr/>
            </p:nvSpPr>
            <p:spPr>
              <a:xfrm>
                <a:off x="914400" y="5422415"/>
                <a:ext cx="4572000" cy="5632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AU" sz="180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AU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𝑉</m:t>
                        </m:r>
                      </m:e>
                      <m:sub>
                        <m:r>
                          <a:rPr lang="en-AU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sub>
                    </m:sSub>
                    <m:r>
                      <a:rPr lang="en-AU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AU" sz="18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AU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  <m:sub>
                        <m:r>
                          <a:rPr lang="en-AU" sz="1800" b="0" i="0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AU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 </m:t>
                    </m:r>
                    <m:f>
                      <m:fPr>
                        <m:ctrlPr>
                          <a:rPr lang="en-AU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AU" sz="1800" i="1" smtClean="0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</m:t>
                            </m:r>
                          </m:e>
                        </m:acc>
                      </m:num>
                      <m:den>
                        <m:r>
                          <a:rPr lang="en-AU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AU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AU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1−</m:t>
                        </m:r>
                        <m:r>
                          <a:rPr lang="en-AU" sz="18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AU" sz="18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</m:t>
                        </m:r>
                        <m:r>
                          <a:rPr lang="en-AU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AU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AU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AU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𝐼</m:t>
                                </m:r>
                              </m:sub>
                            </m:sSub>
                            <m:r>
                              <a:rPr lang="en-AU" sz="18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AU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AU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sup>
                        </m:sSup>
                      </m:e>
                    </m:d>
                  </m:oMath>
                </a14:m>
                <a:r>
                  <a:rPr lang="en-AU" sz="1800" dirty="0">
                    <a:effectLst/>
                    <a:latin typeface="Cambria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A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3A79642-8CBE-4B29-8031-AAA3E45482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5422415"/>
                <a:ext cx="4572000" cy="563296"/>
              </a:xfrm>
              <a:prstGeom prst="rect">
                <a:avLst/>
              </a:prstGeom>
              <a:blipFill>
                <a:blip r:embed="rId11"/>
                <a:stretch>
                  <a:fillRect b="-108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F5B43D61-8F3B-4EDE-B013-DD2653E1BA35}"/>
              </a:ext>
            </a:extLst>
          </p:cNvPr>
          <p:cNvGrpSpPr/>
          <p:nvPr/>
        </p:nvGrpSpPr>
        <p:grpSpPr>
          <a:xfrm>
            <a:off x="457200" y="3292370"/>
            <a:ext cx="8931812" cy="1963089"/>
            <a:chOff x="671672" y="3304720"/>
            <a:chExt cx="8931812" cy="19630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6026411-1D28-4060-8B4A-08BA413F8E38}"/>
                    </a:ext>
                  </a:extLst>
                </p:cNvPr>
                <p:cNvSpPr txBox="1"/>
                <p:nvPr/>
              </p:nvSpPr>
              <p:spPr>
                <a:xfrm>
                  <a:off x="671672" y="3304720"/>
                  <a:ext cx="4147623" cy="44691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AU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  <m:r>
                          <a:rPr lang="en-AU" i="0">
                            <a:latin typeface="Cambria Math" panose="02040503050406030204" pitchFamily="18" charset="0"/>
                          </a:rPr>
                          <m:t>=</m:t>
                        </m:r>
                        <m:acc>
                          <m:accPr>
                            <m:chr m:val="̅"/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A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AU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  <m:r>
                          <a:rPr lang="en-AU" i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i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  <m:r>
                          <a:rPr lang="en-AU" i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AU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AU" i="0">
                            <a:latin typeface="Cambria Math" panose="02040503050406030204" pitchFamily="18" charset="0"/>
                          </a:rPr>
                          <m:t>. </m:t>
                        </m:r>
                        <m:acc>
                          <m:accPr>
                            <m:chr m:val="̅"/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d>
                              <m:dPr>
                                <m:begChr m:val=""/>
                                <m:ctrlPr>
                                  <a:rPr lang="en-AU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endChr m:val=""/>
                                        <m:ctrlPr>
                                          <a:rPr lang="en-AU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AU" i="1"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AU" i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AU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AU" i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e>
                        </m:acc>
                      </m:oMath>
                    </m:oMathPara>
                  </a14:m>
                  <a:endParaRPr lang="en-AU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6026411-1D28-4060-8B4A-08BA413F8E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672" y="3304720"/>
                  <a:ext cx="4147623" cy="446917"/>
                </a:xfrm>
                <a:prstGeom prst="rect">
                  <a:avLst/>
                </a:prstGeom>
                <a:blipFill>
                  <a:blip r:embed="rId12"/>
                  <a:stretch>
                    <a:fillRect t="-132877" r="-2353" b="-209589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3789A5F-4719-4F9A-A370-7D2F6BF6A4FC}"/>
                </a:ext>
              </a:extLst>
            </p:cNvPr>
            <p:cNvGrpSpPr/>
            <p:nvPr/>
          </p:nvGrpSpPr>
          <p:grpSpPr>
            <a:xfrm>
              <a:off x="916684" y="3827187"/>
              <a:ext cx="8686800" cy="1440622"/>
              <a:chOff x="916684" y="3827187"/>
              <a:chExt cx="8686800" cy="14406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5EB01FA8-25A3-4349-AA1D-C1E6682B1049}"/>
                      </a:ext>
                    </a:extLst>
                  </p:cNvPr>
                  <p:cNvSpPr txBox="1"/>
                  <p:nvPr/>
                </p:nvSpPr>
                <p:spPr>
                  <a:xfrm>
                    <a:off x="1115776" y="3827187"/>
                    <a:ext cx="1753331" cy="515206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AU" sz="20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AU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= </m:t>
                        </m:r>
                        <m:f>
                          <m:fPr>
                            <m:ctrlPr>
                              <a:rPr lang="en-A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𝑁</m:t>
                            </m:r>
                          </m:den>
                        </m:f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  </m:t>
                        </m:r>
                        <m:nary>
                          <m:naryPr>
                            <m:chr m:val="∑"/>
                            <m:limLoc m:val="undOvr"/>
                            <m:ctrlPr>
                              <a:rPr lang="en-AU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𝑖</m:t>
                            </m:r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libri" panose="020F0502020204030204" pitchFamily="34" charset="0"/>
                              </a:rPr>
                              <m:t>𝑁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AU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oMath>
                    </a14:m>
                    <a:r>
                      <a: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a:t> </a:t>
                    </a:r>
                    <a:endParaRPr lang="en-AU" dirty="0"/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5EB01FA8-25A3-4349-AA1D-C1E6682B104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15776" y="3827187"/>
                    <a:ext cx="1753331" cy="515206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t="-73810" r="-11847" b="-119048"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5C9B46-5151-408D-845F-1652666EDCE3}"/>
                  </a:ext>
                </a:extLst>
              </p:cNvPr>
              <p:cNvSpPr txBox="1"/>
              <p:nvPr/>
            </p:nvSpPr>
            <p:spPr>
              <a:xfrm>
                <a:off x="2974084" y="3900124"/>
                <a:ext cx="5194661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average of the mean excesses over all </a:t>
                </a:r>
                <a:r>
                  <a:rPr lang="en-US" sz="1600" i="1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</a:t>
                </a:r>
                <a:r>
                  <a:rPr lang="en-US" sz="16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thresholds</a:t>
                </a:r>
                <a:endParaRPr lang="en-AU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136083AF-DEDB-475C-9A0B-0AA6E8E427AB}"/>
                      </a:ext>
                    </a:extLst>
                  </p:cNvPr>
                  <p:cNvSpPr txBox="1"/>
                  <p:nvPr/>
                </p:nvSpPr>
                <p:spPr>
                  <a:xfrm>
                    <a:off x="2974084" y="4929255"/>
                    <a:ext cx="6629400" cy="338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sz="160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average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of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the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increments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of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the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600" i="1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N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thresholds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, </m:t>
                          </m:r>
                          <m:r>
                            <m:rPr>
                              <m:nor/>
                            </m:rPr>
                            <a:rPr lang="en-AU" sz="1600" b="0" i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u</m:t>
                          </m:r>
                          <m:r>
                            <m:rPr>
                              <m:nor/>
                            </m:rPr>
                            <a:rPr lang="en-US" sz="1600" i="1" baseline="-250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i</m:t>
                          </m:r>
                          <m:r>
                            <m:rPr>
                              <m:nor/>
                            </m:rPr>
                            <a:rPr lang="en-US" sz="1600" i="1" baseline="-250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, 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above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the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lowest</m:t>
                          </m:r>
                          <m:r>
                            <m:rPr>
                              <m:nor/>
                            </m:rPr>
                            <a:rPr lang="en-US" sz="160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, </m:t>
                          </m:r>
                          <m:r>
                            <m:rPr>
                              <m:nor/>
                            </m:rPr>
                            <a:rPr lang="en-AU" sz="1600" b="0" i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u</m:t>
                          </m:r>
                          <m:r>
                            <m:rPr>
                              <m:nor/>
                            </m:rPr>
                            <a:rPr lang="en-US" sz="1600" baseline="-250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oMath>
                      </m:oMathPara>
                    </a14:m>
                    <a:endParaRPr lang="en-AU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136083AF-DEDB-475C-9A0B-0AA6E8E427A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74084" y="4929255"/>
                    <a:ext cx="6629400" cy="338554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b="-7273"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FDB8958A-D21E-460E-A147-428666ED7D4A}"/>
                      </a:ext>
                    </a:extLst>
                  </p:cNvPr>
                  <p:cNvSpPr txBox="1"/>
                  <p:nvPr/>
                </p:nvSpPr>
                <p:spPr>
                  <a:xfrm>
                    <a:off x="916684" y="4405966"/>
                    <a:ext cx="2743200" cy="784638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AU" sz="16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d>
                                <m:dPr>
                                  <m:begChr m:val=""/>
                                  <m:ctrlPr>
                                    <a:rPr lang="en-AU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A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endChr m:val=""/>
                                          <m:ctrlPr>
                                            <a:rPr lang="en-AU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AU" sz="1600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AU" sz="16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AU" sz="160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A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sz="1600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AU" sz="160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acc>
                          <m:r>
                            <a:rPr lang="en-AU" sz="1600">
                              <a:latin typeface="Cambria Math" panose="02040503050406030204" pitchFamily="18" charset="0"/>
                            </a:rPr>
                            <m:t>= </m:t>
                          </m:r>
                          <m:f>
                            <m:fPr>
                              <m:ctrlPr>
                                <a:rPr lang="en-AU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AU" sz="16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AU" sz="1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  <m:r>
                            <a:rPr lang="en-AU" sz="1600">
                              <a:latin typeface="Cambria Math" panose="02040503050406030204" pitchFamily="18" charset="0"/>
                            </a:rPr>
                            <m:t>  </m:t>
                          </m:r>
                          <m:nary>
                            <m:naryPr>
                              <m:chr m:val="∑"/>
                              <m:limLoc m:val="undOvr"/>
                              <m:ctrlPr>
                                <a:rPr lang="en-AU" sz="16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AU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AU" sz="160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AU" sz="16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AU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endChr m:val=""/>
                                      <m:ctrlPr>
                                        <a:rPr lang="en-AU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AU" sz="16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AU" sz="16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AU" sz="160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AU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16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AU" sz="160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AU" sz="1600" i="1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AU" sz="1600" dirty="0"/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FDB8958A-D21E-460E-A147-428666ED7D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6684" y="4405966"/>
                    <a:ext cx="2743200" cy="784638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3557D77-6F16-4D58-A023-D04393519998}"/>
              </a:ext>
            </a:extLst>
          </p:cNvPr>
          <p:cNvCxnSpPr>
            <a:cxnSpLocks/>
          </p:cNvCxnSpPr>
          <p:nvPr/>
        </p:nvCxnSpPr>
        <p:spPr>
          <a:xfrm>
            <a:off x="1528762" y="3699129"/>
            <a:ext cx="1311812" cy="1832226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EBF2C3F-B469-4957-8BDB-E24D89144D2F}"/>
              </a:ext>
            </a:extLst>
          </p:cNvPr>
          <p:cNvSpPr txBox="1"/>
          <p:nvPr/>
        </p:nvSpPr>
        <p:spPr>
          <a:xfrm>
            <a:off x="4407366" y="1699474"/>
            <a:ext cx="28438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(Davison and Smith, 1990)</a:t>
            </a:r>
            <a:endParaRPr lang="en-AU" sz="1600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A23C5C-E1A4-49D0-A470-A96D5D300F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059250" y="40724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9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50000">
        <p:wipe/>
      </p:transition>
    </mc:Choice>
    <mc:Fallback xmlns="">
      <p:transition advClick="0" advTm="5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67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71672" y="1188398"/>
            <a:ext cx="816752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200" b="1" dirty="0">
                <a:latin typeface="Arial" pitchFamily="34" charset="0"/>
                <a:cs typeface="Arial" pitchFamily="34" charset="0"/>
              </a:rPr>
              <a:t>Other fitting methods GPD/GEV with a fixed shape factor, 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6DD3782B-3FEF-41E1-9981-59114DC6E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79232"/>
            <a:ext cx="586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15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Analysis and prediction of extreme wind speeds and loads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EC84E8F7-BC2D-4580-8098-5E4A76DDD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7982"/>
            <a:ext cx="1314450" cy="46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CBD758-1E4F-4917-9D1D-6DBA89177C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398" y="12945"/>
            <a:ext cx="1143000" cy="1143000"/>
          </a:xfrm>
          <a:prstGeom prst="rect">
            <a:avLst/>
          </a:prstGeom>
        </p:spPr>
      </p:pic>
      <p:sp>
        <p:nvSpPr>
          <p:cNvPr id="14" name="Text Box 4">
            <a:extLst>
              <a:ext uri="{FF2B5EF4-FFF2-40B4-BE49-F238E27FC236}">
                <a16:creationId xmlns:a16="http://schemas.microsoft.com/office/drawing/2014/main" id="{3187BAB8-897B-47F8-8EEE-BC84CEF03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259" y="1742877"/>
            <a:ext cx="56365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dirty="0">
                <a:latin typeface="Arial" pitchFamily="34" charset="0"/>
                <a:cs typeface="Arial" pitchFamily="34" charset="0"/>
              </a:rPr>
              <a:t>Direct least-squares fit of GEV to data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(Method 3)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D69DAB4-E7F4-46B8-BF57-F009E1C0D854}"/>
              </a:ext>
            </a:extLst>
          </p:cNvPr>
          <p:cNvGrpSpPr/>
          <p:nvPr/>
        </p:nvGrpSpPr>
        <p:grpSpPr>
          <a:xfrm>
            <a:off x="764404" y="2173241"/>
            <a:ext cx="6657339" cy="748895"/>
            <a:chOff x="764404" y="2173241"/>
            <a:chExt cx="6657339" cy="748895"/>
          </a:xfrm>
        </p:grpSpPr>
        <p:sp>
          <p:nvSpPr>
            <p:cNvPr id="16" name="Text Box 4">
              <a:extLst>
                <a:ext uri="{FF2B5EF4-FFF2-40B4-BE49-F238E27FC236}">
                  <a16:creationId xmlns:a16="http://schemas.microsoft.com/office/drawing/2014/main" id="{DC0566EA-FB4D-4C06-B959-BA6AAAF595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4212" y="2547861"/>
              <a:ext cx="174273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Intercept = </a:t>
              </a:r>
              <a:r>
                <a:rPr 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 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 Box 4">
              <a:extLst>
                <a:ext uri="{FF2B5EF4-FFF2-40B4-BE49-F238E27FC236}">
                  <a16:creationId xmlns:a16="http://schemas.microsoft.com/office/drawing/2014/main" id="{BFF1C694-E728-475D-9B4D-C9C9025E38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4210" y="2552804"/>
              <a:ext cx="106165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Slope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 = </a:t>
              </a:r>
              <a:r>
                <a:rPr lang="en-US" sz="16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 Box 4">
              <a:extLst>
                <a:ext uri="{FF2B5EF4-FFF2-40B4-BE49-F238E27FC236}">
                  <a16:creationId xmlns:a16="http://schemas.microsoft.com/office/drawing/2014/main" id="{4C61D371-FC23-4BD9-A601-1FCC4BC897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4404" y="2173241"/>
              <a:ext cx="2467908" cy="390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n-AU" sz="1800" i="1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en-A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Rewrite</a:t>
              </a:r>
              <a:r>
                <a:rPr lang="en-AU" sz="1800" i="1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V</a:t>
              </a:r>
              <a:r>
                <a:rPr lang="en-AU" sz="1800" i="1" baseline="-25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</a:t>
              </a:r>
              <a:r>
                <a:rPr lang="en-AU" sz="1800" i="1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AU" sz="18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= </a:t>
              </a:r>
              <a:r>
                <a:rPr lang="en-AU" sz="1800" i="1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  <a:r>
                <a:rPr lang="en-AU" sz="18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– </a:t>
              </a:r>
              <a:r>
                <a:rPr lang="en-AU" sz="1800" i="1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B. R</a:t>
              </a:r>
              <a:r>
                <a:rPr lang="en-AU" sz="1800" i="1" baseline="-25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I</a:t>
              </a:r>
              <a:r>
                <a:rPr lang="en-AU" sz="1800" baseline="30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r>
                <a:rPr lang="en-AU" sz="1800" i="1" baseline="30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</a:t>
              </a:r>
              <a:endPara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B65D135-D220-412E-9909-3B724ADFCE28}"/>
                    </a:ext>
                  </a:extLst>
                </p:cNvPr>
                <p:cNvSpPr txBox="1"/>
                <p:nvPr/>
              </p:nvSpPr>
              <p:spPr>
                <a:xfrm>
                  <a:off x="3488772" y="2180783"/>
                  <a:ext cx="137816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80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𝑦</m:t>
                      </m:r>
                      <m:r>
                        <a:rPr lang="en-US" sz="180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en-AU" sz="18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𝐴</m:t>
                      </m:r>
                      <m:r>
                        <a:rPr lang="en-US" sz="180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+</m:t>
                      </m:r>
                      <m:r>
                        <a:rPr lang="en-AU" sz="18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𝐵</m:t>
                      </m:r>
                      <m:r>
                        <a:rPr lang="en-US" sz="180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m:t>𝑧</m:t>
                      </m:r>
                    </m:oMath>
                  </a14:m>
                  <a:r>
                    <a:rPr lang="en-US" sz="1800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Calibri" panose="020F0502020204030204" pitchFamily="34" charset="0"/>
                    </a:rPr>
                    <a:t> </a:t>
                  </a:r>
                  <a:endParaRPr lang="en-AU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B65D135-D220-412E-9909-3B724ADFCE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8772" y="2180783"/>
                  <a:ext cx="1378166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6DD8BEF-56FA-41AF-A971-B5A9D8C312B6}"/>
                </a:ext>
              </a:extLst>
            </p:cNvPr>
            <p:cNvSpPr txBox="1"/>
            <p:nvPr/>
          </p:nvSpPr>
          <p:spPr>
            <a:xfrm>
              <a:off x="5123398" y="2194272"/>
              <a:ext cx="229834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y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 = </a:t>
              </a:r>
              <a:r>
                <a:rPr lang="en-US" sz="18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</a:t>
              </a:r>
              <a:r>
                <a:rPr lang="en-US" sz="1800" baseline="-25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and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18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z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 = - (</a:t>
              </a:r>
              <a:r>
                <a:rPr lang="en-US" sz="18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</a:t>
              </a:r>
              <a:r>
                <a:rPr lang="en-US" sz="1800" baseline="-25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I</a:t>
              </a:r>
              <a:r>
                <a:rPr lang="en-US" sz="1800" i="1" baseline="30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-</a:t>
              </a:r>
              <a:r>
                <a:rPr lang="en-US" sz="1800" i="1" baseline="30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k</a:t>
              </a: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Calibri" panose="020F0502020204030204" pitchFamily="34" charset="0"/>
                </a:rPr>
                <a:t>).</a:t>
              </a:r>
              <a:endParaRPr lang="en-AU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09DEBF0-3B31-4AAC-887D-E5C3355C35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00" y="3111039"/>
            <a:ext cx="3641905" cy="233904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F394F31-9791-45DF-8223-4A9169E16975}"/>
              </a:ext>
            </a:extLst>
          </p:cNvPr>
          <p:cNvGrpSpPr/>
          <p:nvPr/>
        </p:nvGrpSpPr>
        <p:grpSpPr>
          <a:xfrm>
            <a:off x="6261102" y="3361061"/>
            <a:ext cx="1539775" cy="253916"/>
            <a:chOff x="6934200" y="3110041"/>
            <a:chExt cx="1539775" cy="253916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E05A237-2D5F-4D82-A418-080374C4AD7B}"/>
                </a:ext>
              </a:extLst>
            </p:cNvPr>
            <p:cNvCxnSpPr/>
            <p:nvPr/>
          </p:nvCxnSpPr>
          <p:spPr>
            <a:xfrm flipH="1" flipV="1">
              <a:off x="6934200" y="3160799"/>
              <a:ext cx="476075" cy="76200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089D480-0450-48C9-B1CF-F9BDCA7482C0}"/>
                </a:ext>
              </a:extLst>
            </p:cNvPr>
            <p:cNvSpPr txBox="1"/>
            <p:nvPr/>
          </p:nvSpPr>
          <p:spPr>
            <a:xfrm>
              <a:off x="7426589" y="3110041"/>
              <a:ext cx="104738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050" dirty="0"/>
                <a:t>intercept</a:t>
              </a:r>
            </a:p>
          </p:txBody>
        </p:sp>
      </p:grp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549330-6DDC-4A26-A0D2-E424ABF3E3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65598" y="44124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1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20000">
        <p:wipe/>
      </p:transition>
    </mc:Choice>
    <mc:Fallback xmlns="">
      <p:transition advClick="0" advTm="2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75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71672" y="1188398"/>
            <a:ext cx="816752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200" b="1" dirty="0">
                <a:latin typeface="Arial" pitchFamily="34" charset="0"/>
                <a:cs typeface="Arial" pitchFamily="34" charset="0"/>
              </a:rPr>
              <a:t>Other fitting methods GPD/GEV with a fixed shape factor, </a:t>
            </a: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6DD3782B-3FEF-41E1-9981-59114DC6E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79232"/>
            <a:ext cx="586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15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Analysis and prediction of extreme wind speeds and loads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EC84E8F7-BC2D-4580-8098-5E4A76DDD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7982"/>
            <a:ext cx="1314450" cy="46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CBD758-1E4F-4917-9D1D-6DBA89177C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398" y="12945"/>
            <a:ext cx="1143000" cy="1143000"/>
          </a:xfrm>
          <a:prstGeom prst="rect">
            <a:avLst/>
          </a:prstGeom>
        </p:spPr>
      </p:pic>
      <p:sp>
        <p:nvSpPr>
          <p:cNvPr id="32" name="Text Box 4">
            <a:extLst>
              <a:ext uri="{FF2B5EF4-FFF2-40B4-BE49-F238E27FC236}">
                <a16:creationId xmlns:a16="http://schemas.microsoft.com/office/drawing/2014/main" id="{77C05778-3115-4FAC-A2B5-D92BAE922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72" y="1886585"/>
            <a:ext cx="40527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 dirty="0">
                <a:latin typeface="Arial" pitchFamily="34" charset="0"/>
                <a:cs typeface="Arial" pitchFamily="34" charset="0"/>
              </a:rPr>
              <a:t>Maximum likelihood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(Method 4)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596B507-4407-45DF-8A53-F4E6397B2DE5}"/>
              </a:ext>
            </a:extLst>
          </p:cNvPr>
          <p:cNvGrpSpPr/>
          <p:nvPr/>
        </p:nvGrpSpPr>
        <p:grpSpPr>
          <a:xfrm>
            <a:off x="457200" y="2603165"/>
            <a:ext cx="7413198" cy="1686047"/>
            <a:chOff x="457200" y="2603165"/>
            <a:chExt cx="7413198" cy="1686047"/>
          </a:xfrm>
        </p:grpSpPr>
        <p:sp>
          <p:nvSpPr>
            <p:cNvPr id="34" name="Text Box 4">
              <a:extLst>
                <a:ext uri="{FF2B5EF4-FFF2-40B4-BE49-F238E27FC236}">
                  <a16:creationId xmlns:a16="http://schemas.microsoft.com/office/drawing/2014/main" id="{6FF79B2F-64B9-4E71-8648-98983D4A4E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00" y="2603165"/>
              <a:ext cx="4267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Maximize log likelihood function for GPD: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4B6FDEC1-3E25-4501-8DA9-6D9494DE603D}"/>
                    </a:ext>
                  </a:extLst>
                </p:cNvPr>
                <p:cNvSpPr txBox="1"/>
                <p:nvPr/>
              </p:nvSpPr>
              <p:spPr>
                <a:xfrm>
                  <a:off x="1219200" y="2917967"/>
                  <a:ext cx="6651198" cy="902555"/>
                </a:xfrm>
                <a:prstGeom prst="rect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𝑙𝑜</m:t>
                        </m:r>
                        <m:r>
                          <a:rPr lang="en-AU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AU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AU" i="1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AU" i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  <m:r>
                              <a:rPr lang="en-AU" i="0"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AU" i="1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</m:t>
                            </m:r>
                            <m:r>
                              <a:rPr lang="en-AU" i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  <m:r>
                          <a:rPr lang="en-AU" i="0">
                            <a:latin typeface="Cambria Math" panose="02040503050406030204" pitchFamily="18" charset="0"/>
                          </a:rPr>
                          <m:t>= −</m:t>
                        </m:r>
                        <m:r>
                          <a:rPr lang="en-AU" i="1">
                            <a:latin typeface="Cambria Math" panose="02040503050406030204" pitchFamily="18" charset="0"/>
                          </a:rPr>
                          <m:t>𝑁</m:t>
                        </m:r>
                        <m:func>
                          <m:funcPr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AU" i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</m:t>
                            </m:r>
                          </m:e>
                        </m:func>
                        <m:r>
                          <a:rPr lang="en-AU" i="0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AU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AU" i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AU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den>
                            </m:f>
                            <m:r>
                              <a:rPr lang="en-AU" i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nary>
                          <m:naryPr>
                            <m:chr m:val="∑"/>
                            <m:limLoc m:val="undOvr"/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AU" i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p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AU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AU" i="0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f>
                                  <m:fPr>
                                    <m:ctrlP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d>
                                      <m:dPr>
                                        <m:ctrlPr>
                                          <a:rPr lang="en-AU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AU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AU" i="1">
                                                <a:latin typeface="Cambria Math" panose="02040503050406030204" pitchFamily="18" charset="0"/>
                                              </a:rPr>
                                              <m:t>𝑉</m:t>
                                            </m:r>
                                          </m:e>
                                          <m:sub>
                                            <m:r>
                                              <a:rPr lang="en-AU" i="1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  <m:r>
                                          <a:rPr lang="en-AU" i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AU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AU" b="0" i="1" smtClean="0">
                                                <a:latin typeface="Cambria Math" panose="02040503050406030204" pitchFamily="18" charset="0"/>
                                              </a:rPr>
                                              <m:t>𝑢</m:t>
                                            </m:r>
                                          </m:e>
                                          <m:sub>
                                            <m:r>
                                              <a:rPr lang="en-AU" i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num>
                                  <m:den>
                                    <m:r>
                                      <a:rPr lang="en-AU" i="1" smtClean="0">
                                        <a:latin typeface="Cambria Math" panose="02040503050406030204" pitchFamily="18" charset="0"/>
                                        <a:sym typeface="Symbol" panose="05050102010706020507" pitchFamily="18" charset="2"/>
                                      </a:rPr>
                                      <m:t></m:t>
                                    </m:r>
                                  </m:den>
                                </m:f>
                              </m:e>
                            </m:d>
                          </m:e>
                        </m:nary>
                      </m:oMath>
                    </m:oMathPara>
                  </a14:m>
                  <a:endParaRPr lang="en-AU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4B6FDEC1-3E25-4501-8DA9-6D9494DE60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9200" y="2917967"/>
                  <a:ext cx="6651198" cy="90255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 Box 4">
              <a:extLst>
                <a:ext uri="{FF2B5EF4-FFF2-40B4-BE49-F238E27FC236}">
                  <a16:creationId xmlns:a16="http://schemas.microsoft.com/office/drawing/2014/main" id="{EBEB3E4E-9DF4-4FFD-B5B5-359CC6837D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39234" y="3950658"/>
              <a:ext cx="233116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(Hosking &amp; Wallis, 1987)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BE708BA-FEAC-4EFE-8B5C-9ED6B7ED72FD}"/>
              </a:ext>
            </a:extLst>
          </p:cNvPr>
          <p:cNvGrpSpPr/>
          <p:nvPr/>
        </p:nvGrpSpPr>
        <p:grpSpPr>
          <a:xfrm>
            <a:off x="1227589" y="4159204"/>
            <a:ext cx="7154411" cy="1920000"/>
            <a:chOff x="1227589" y="4159204"/>
            <a:chExt cx="7154411" cy="1920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F19A02D-D362-4EF7-AD03-9871417B1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27589" y="4159204"/>
              <a:ext cx="3200000" cy="1920000"/>
            </a:xfrm>
            <a:prstGeom prst="rect">
              <a:avLst/>
            </a:prstGeom>
          </p:spPr>
        </p:pic>
        <p:sp>
          <p:nvSpPr>
            <p:cNvPr id="24" name="Text Box 4">
              <a:extLst>
                <a:ext uri="{FF2B5EF4-FFF2-40B4-BE49-F238E27FC236}">
                  <a16:creationId xmlns:a16="http://schemas.microsoft.com/office/drawing/2014/main" id="{9F18D87E-F584-4955-9F1D-5F307D2BDF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3000" y="4780650"/>
              <a:ext cx="34290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Iterative numerical solution is required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Text Box 4">
            <a:extLst>
              <a:ext uri="{FF2B5EF4-FFF2-40B4-BE49-F238E27FC236}">
                <a16:creationId xmlns:a16="http://schemas.microsoft.com/office/drawing/2014/main" id="{40754A44-CFAB-4E2C-BF85-8000F3122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6079204"/>
            <a:ext cx="3581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‘best’ fit, but cumbersome to use……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03C7F00-0169-443B-8807-1573BD1311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16918" y="53648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7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0">
        <p:wipe/>
      </p:transition>
    </mc:Choice>
    <mc:Fallback xmlns="">
      <p:transition advClick="0" advTm="3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00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71672" y="1188398"/>
            <a:ext cx="816752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200" b="1" dirty="0">
                <a:latin typeface="Arial" pitchFamily="34" charset="0"/>
                <a:cs typeface="Arial" pitchFamily="34" charset="0"/>
              </a:rPr>
              <a:t>Examples of fits by Methods 1 - 4</a:t>
            </a:r>
            <a:endParaRPr lang="en-US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6DD3782B-3FEF-41E1-9981-59114DC6E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79232"/>
            <a:ext cx="586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15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Analysis and prediction of extreme wind speeds and loads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EC84E8F7-BC2D-4580-8098-5E4A76DDD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7982"/>
            <a:ext cx="1314450" cy="46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CBD758-1E4F-4917-9D1D-6DBA89177C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398" y="12945"/>
            <a:ext cx="1143000" cy="1143000"/>
          </a:xfrm>
          <a:prstGeom prst="rect">
            <a:avLst/>
          </a:prstGeom>
        </p:spPr>
      </p:pic>
      <p:sp>
        <p:nvSpPr>
          <p:cNvPr id="20" name="Text Box 4">
            <a:extLst>
              <a:ext uri="{FF2B5EF4-FFF2-40B4-BE49-F238E27FC236}">
                <a16:creationId xmlns:a16="http://schemas.microsoft.com/office/drawing/2014/main" id="{EBEB3E4E-9DF4-4FFD-B5B5-359CC6837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743" y="3676194"/>
            <a:ext cx="2819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Method 1 – </a:t>
            </a:r>
            <a:r>
              <a:rPr lang="en-U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simple (MoM)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4371F4-E393-4F77-A314-850A8C0F9C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025" y="1717656"/>
            <a:ext cx="2959048" cy="1906666"/>
          </a:xfrm>
          <a:prstGeom prst="rect">
            <a:avLst/>
          </a:prstGeom>
        </p:spPr>
      </p:pic>
      <p:sp>
        <p:nvSpPr>
          <p:cNvPr id="15" name="Text Box 4">
            <a:extLst>
              <a:ext uri="{FF2B5EF4-FFF2-40B4-BE49-F238E27FC236}">
                <a16:creationId xmlns:a16="http://schemas.microsoft.com/office/drawing/2014/main" id="{4B595935-7286-4627-99E9-CFD135E08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9017" y="3676194"/>
            <a:ext cx="2819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Method 2 – </a:t>
            </a:r>
            <a:r>
              <a:rPr lang="en-U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mean exceedance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D80385-D10A-42F1-BCA7-EEB148D8C0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1189" y="1720751"/>
            <a:ext cx="2959048" cy="1900476"/>
          </a:xfrm>
          <a:prstGeom prst="rect">
            <a:avLst/>
          </a:prstGeom>
        </p:spPr>
      </p:pic>
      <p:sp>
        <p:nvSpPr>
          <p:cNvPr id="17" name="Text Box 4">
            <a:extLst>
              <a:ext uri="{FF2B5EF4-FFF2-40B4-BE49-F238E27FC236}">
                <a16:creationId xmlns:a16="http://schemas.microsoft.com/office/drawing/2014/main" id="{45BA21D2-6D63-4D9D-992F-2B40E38BA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989091"/>
            <a:ext cx="334021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Method 3 – </a:t>
            </a:r>
            <a:r>
              <a:rPr lang="en-U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direct least squares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964DED8E-4442-4B7C-BF24-67E9D9E91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9017" y="6018968"/>
            <a:ext cx="3200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Method 4 – </a:t>
            </a:r>
            <a:r>
              <a:rPr lang="en-US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maximum likelihood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CF5E0E-DE86-432D-AF97-56DB07B38C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0487" y="4066620"/>
            <a:ext cx="2959048" cy="19004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91033F-8927-4AAC-B171-2FC9867887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1189" y="4066620"/>
            <a:ext cx="3101429" cy="190047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6D0CC5-B009-468D-A64B-B83393B0B0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72291" y="35827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47896"/>
      </p:ext>
    </p:extLst>
  </p:cSld>
  <p:clrMapOvr>
    <a:masterClrMapping/>
  </p:clrMapOvr>
  <p:transition advClick="0" advTm="2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79512" y="964476"/>
            <a:ext cx="62345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    ‘Bootstrapping’ and confidence limits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D5CEA4A-EE60-4A78-AF4E-BCDF1718A29E}"/>
              </a:ext>
            </a:extLst>
          </p:cNvPr>
          <p:cNvGrpSpPr/>
          <p:nvPr/>
        </p:nvGrpSpPr>
        <p:grpSpPr>
          <a:xfrm>
            <a:off x="418632" y="1584343"/>
            <a:ext cx="8306735" cy="4716414"/>
            <a:chOff x="380065" y="1591165"/>
            <a:chExt cx="8306735" cy="4716414"/>
          </a:xfrm>
        </p:grpSpPr>
        <p:graphicFrame>
          <p:nvGraphicFramePr>
            <p:cNvPr id="8" name="Chart 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988087554"/>
                </p:ext>
              </p:extLst>
            </p:nvPr>
          </p:nvGraphicFramePr>
          <p:xfrm>
            <a:off x="1619672" y="2007132"/>
            <a:ext cx="5010397" cy="334216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1259632" y="5661248"/>
              <a:ext cx="72008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random numbers {0:1} converted to wind speed excesses through cumulative distribution function (GPD)</a:t>
              </a:r>
            </a:p>
          </p:txBody>
        </p:sp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380065" y="1591165"/>
              <a:ext cx="830673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dirty="0">
                  <a:latin typeface="+mn-lt"/>
                  <a:cs typeface="Arial" pitchFamily="34" charset="0"/>
                </a:rPr>
                <a:t>Simulated distributions                 </a:t>
              </a:r>
              <a:r>
                <a:rPr lang="en-US" sz="1400" dirty="0">
                  <a:latin typeface="+mn-lt"/>
                  <a:cs typeface="Arial" pitchFamily="34" charset="0"/>
                </a:rPr>
                <a:t>(original reference for ‘bootstrapping’: </a:t>
              </a:r>
              <a:r>
                <a:rPr lang="en-US" sz="1400" dirty="0" err="1">
                  <a:latin typeface="+mn-lt"/>
                  <a:cs typeface="Arial" pitchFamily="34" charset="0"/>
                </a:rPr>
                <a:t>Efron</a:t>
              </a:r>
              <a:r>
                <a:rPr lang="en-US" sz="1400" dirty="0">
                  <a:latin typeface="+mn-lt"/>
                  <a:cs typeface="Arial" pitchFamily="34" charset="0"/>
                </a:rPr>
                <a:t>, 1979 </a:t>
              </a:r>
              <a:r>
                <a:rPr lang="en-US" dirty="0">
                  <a:latin typeface="+mn-lt"/>
                  <a:cs typeface="Arial" pitchFamily="34" charset="0"/>
                </a:rPr>
                <a:t>)</a:t>
              </a:r>
            </a:p>
          </p:txBody>
        </p:sp>
      </p:grpSp>
      <p:sp>
        <p:nvSpPr>
          <p:cNvPr id="13" name="Rectangle 2">
            <a:extLst>
              <a:ext uri="{FF2B5EF4-FFF2-40B4-BE49-F238E27FC236}">
                <a16:creationId xmlns:a16="http://schemas.microsoft.com/office/drawing/2014/main" id="{3284BFEF-DF25-4068-9D62-C46713B6E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79232"/>
            <a:ext cx="586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15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Analysis and prediction of extreme wind speeds and loads</a:t>
            </a: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06AC7964-78A1-4ED3-9FAB-7DF73D3EB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7982"/>
            <a:ext cx="1314450" cy="46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0861A2-012E-4E8C-BC19-31B1CA7EF3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398" y="12945"/>
            <a:ext cx="1143000" cy="1143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4AC242-E5DE-437E-A620-7FF93E0E85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76657" y="33665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7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0">
        <p:wipe/>
      </p:transition>
    </mc:Choice>
    <mc:Fallback xmlns="">
      <p:transition advClick="0" advTm="3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12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2286000" y="279232"/>
            <a:ext cx="586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15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Analysis and prediction of extreme wind speeds and loads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D8AE1FF-5309-4FE4-BCB9-D37E8F657684}"/>
              </a:ext>
            </a:extLst>
          </p:cNvPr>
          <p:cNvGrpSpPr/>
          <p:nvPr/>
        </p:nvGrpSpPr>
        <p:grpSpPr>
          <a:xfrm>
            <a:off x="460314" y="1589910"/>
            <a:ext cx="8597512" cy="2305961"/>
            <a:chOff x="460314" y="1589910"/>
            <a:chExt cx="8597512" cy="2305961"/>
          </a:xfrm>
        </p:grpSpPr>
        <p:sp>
          <p:nvSpPr>
            <p:cNvPr id="13" name="Text Box 3">
              <a:extLst>
                <a:ext uri="{FF2B5EF4-FFF2-40B4-BE49-F238E27FC236}">
                  <a16:creationId xmlns:a16="http://schemas.microsoft.com/office/drawing/2014/main" id="{D7D6F77F-17C6-4F45-BF9B-4DF5C87894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276" y="2630648"/>
              <a:ext cx="6707449" cy="746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285750" indent="-285750">
                <a:spcBef>
                  <a:spcPct val="50000"/>
                </a:spcBef>
                <a:buFont typeface="Wingdings" panose="05000000000000000000" pitchFamily="2" charset="2"/>
                <a:buChar char="§"/>
              </a:pPr>
              <a:r>
                <a:rPr lang="en-US" sz="1700" dirty="0">
                  <a:latin typeface="Arial" charset="0"/>
                  <a:cs typeface="Arial" charset="0"/>
                </a:rPr>
                <a:t>Extreme value distributions   </a:t>
              </a:r>
            </a:p>
            <a:p>
              <a:pPr>
                <a:spcBef>
                  <a:spcPct val="50000"/>
                </a:spcBef>
              </a:pPr>
              <a:r>
                <a:rPr lang="en-US" sz="1700" dirty="0">
                  <a:latin typeface="Arial" charset="0"/>
                  <a:cs typeface="Arial" charset="0"/>
                </a:rPr>
                <a:t>     - Generalized Extreme  (GEV) versus Generalized Pareto (GPD)</a:t>
              </a:r>
              <a:endParaRPr lang="en-US" sz="1700" baseline="-25000" dirty="0">
                <a:latin typeface="Arial" charset="0"/>
                <a:cs typeface="Arial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ABC9F5C-0600-4EFB-91A3-D2DEA6BE5716}"/>
                </a:ext>
              </a:extLst>
            </p:cNvPr>
            <p:cNvGrpSpPr/>
            <p:nvPr/>
          </p:nvGrpSpPr>
          <p:grpSpPr>
            <a:xfrm>
              <a:off x="460314" y="1589910"/>
              <a:ext cx="8597512" cy="2305961"/>
              <a:chOff x="984006" y="3313355"/>
              <a:chExt cx="8263463" cy="1507886"/>
            </a:xfrm>
          </p:grpSpPr>
          <p:sp>
            <p:nvSpPr>
              <p:cNvPr id="10" name="Text Box 3">
                <a:extLst>
                  <a:ext uri="{FF2B5EF4-FFF2-40B4-BE49-F238E27FC236}">
                    <a16:creationId xmlns:a16="http://schemas.microsoft.com/office/drawing/2014/main" id="{FC7341C2-FF2D-4B67-8878-AD6A750981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84006" y="3313355"/>
                <a:ext cx="8229600" cy="2314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ct val="50000"/>
                  </a:spcBef>
                  <a:buFont typeface="Wingdings" panose="05000000000000000000" pitchFamily="2" charset="2"/>
                  <a:buChar char="§"/>
                </a:pPr>
                <a:r>
                  <a:rPr lang="en-US" sz="1700" dirty="0">
                    <a:latin typeface="Arial" charset="0"/>
                    <a:cs typeface="Arial" charset="0"/>
                  </a:rPr>
                  <a:t>‘Return period’ versus ‘average recurrence interval’</a:t>
                </a:r>
                <a:endParaRPr lang="en-US" sz="1700" baseline="-25000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11" name="Text Box 3">
                <a:extLst>
                  <a:ext uri="{FF2B5EF4-FFF2-40B4-BE49-F238E27FC236}">
                    <a16:creationId xmlns:a16="http://schemas.microsoft.com/office/drawing/2014/main" id="{43C058D1-F4A6-4EE7-9930-8F1E9C3F4A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2978" y="3654613"/>
                <a:ext cx="7885916" cy="2314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ct val="50000"/>
                  </a:spcBef>
                  <a:buFont typeface="Wingdings" panose="05000000000000000000" pitchFamily="2" charset="2"/>
                  <a:buChar char="§"/>
                </a:pPr>
                <a:r>
                  <a:rPr lang="en-US" sz="1700" dirty="0">
                    <a:latin typeface="Arial" charset="0"/>
                    <a:cs typeface="Arial" charset="0"/>
                  </a:rPr>
                  <a:t>Separation and correction of recorded wind data</a:t>
                </a:r>
                <a:endParaRPr lang="en-US" sz="1700" baseline="-25000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12" name="Text Box 3">
                <a:extLst>
                  <a:ext uri="{FF2B5EF4-FFF2-40B4-BE49-F238E27FC236}">
                    <a16:creationId xmlns:a16="http://schemas.microsoft.com/office/drawing/2014/main" id="{C8596643-4A41-4221-8C6C-82E966C42C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7869" y="4589795"/>
                <a:ext cx="8229600" cy="2314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ct val="50000"/>
                  </a:spcBef>
                  <a:buFont typeface="Wingdings" panose="05000000000000000000" pitchFamily="2" charset="2"/>
                  <a:buChar char="§"/>
                </a:pPr>
                <a:r>
                  <a:rPr lang="en-US" sz="1700" dirty="0">
                    <a:latin typeface="Arial" charset="0"/>
                    <a:cs typeface="Arial" charset="0"/>
                  </a:rPr>
                  <a:t>Fitting of GEV /GPD with a fixed shape factor</a:t>
                </a:r>
                <a:endParaRPr lang="en-US" sz="1700" baseline="-25000" dirty="0">
                  <a:latin typeface="Arial" charset="0"/>
                  <a:cs typeface="Arial" charset="0"/>
                </a:endParaRPr>
              </a:p>
            </p:txBody>
          </p:sp>
        </p:grpSp>
      </p:grpSp>
      <p:pic>
        <p:nvPicPr>
          <p:cNvPr id="19" name="Picture 7">
            <a:extLst>
              <a:ext uri="{FF2B5EF4-FFF2-40B4-BE49-F238E27FC236}">
                <a16:creationId xmlns:a16="http://schemas.microsoft.com/office/drawing/2014/main" id="{5937B34C-3419-4514-88D3-386F21894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7982"/>
            <a:ext cx="1314450" cy="46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9951AF-A5A6-45D2-9091-A494AF0C90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398" y="12945"/>
            <a:ext cx="1143000" cy="1143000"/>
          </a:xfrm>
          <a:prstGeom prst="rect">
            <a:avLst/>
          </a:prstGeom>
        </p:spPr>
      </p:pic>
      <p:sp>
        <p:nvSpPr>
          <p:cNvPr id="21" name="Text Box 3">
            <a:extLst>
              <a:ext uri="{FF2B5EF4-FFF2-40B4-BE49-F238E27FC236}">
                <a16:creationId xmlns:a16="http://schemas.microsoft.com/office/drawing/2014/main" id="{F0774ECC-F2C8-49A0-B0F1-39C15E722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862605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Topics</a:t>
            </a:r>
            <a:endParaRPr lang="en-US" sz="2800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560804C-6781-4958-9D2E-715D1BAF0720}"/>
              </a:ext>
            </a:extLst>
          </p:cNvPr>
          <p:cNvGrpSpPr/>
          <p:nvPr/>
        </p:nvGrpSpPr>
        <p:grpSpPr>
          <a:xfrm>
            <a:off x="490110" y="4061530"/>
            <a:ext cx="8573152" cy="1821082"/>
            <a:chOff x="490110" y="4061530"/>
            <a:chExt cx="8573152" cy="182108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4D016C3-A567-4211-B963-A4CD85A93DB9}"/>
                </a:ext>
              </a:extLst>
            </p:cNvPr>
            <p:cNvGrpSpPr/>
            <p:nvPr/>
          </p:nvGrpSpPr>
          <p:grpSpPr>
            <a:xfrm>
              <a:off x="490110" y="4061530"/>
              <a:ext cx="8573152" cy="1821082"/>
              <a:chOff x="489567" y="4556866"/>
              <a:chExt cx="8573152" cy="1384045"/>
            </a:xfrm>
          </p:grpSpPr>
          <p:sp>
            <p:nvSpPr>
              <p:cNvPr id="14" name="Text Box 3">
                <a:extLst>
                  <a:ext uri="{FF2B5EF4-FFF2-40B4-BE49-F238E27FC236}">
                    <a16:creationId xmlns:a16="http://schemas.microsoft.com/office/drawing/2014/main" id="{9D44B8FA-20AC-4BB1-8D5A-FBF568E28B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0439" y="4556866"/>
                <a:ext cx="8562280" cy="3539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ct val="50000"/>
                  </a:spcBef>
                  <a:buFont typeface="Wingdings" panose="05000000000000000000" pitchFamily="2" charset="2"/>
                  <a:buChar char="§"/>
                </a:pPr>
                <a:r>
                  <a:rPr lang="en-US" sz="1700" dirty="0">
                    <a:latin typeface="Arial" charset="0"/>
                    <a:cs typeface="Arial" charset="0"/>
                  </a:rPr>
                  <a:t>‘Bootstrapping’ and confidence limits</a:t>
                </a:r>
                <a:endParaRPr lang="en-US" sz="1700" baseline="-25000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17" name="Text Box 3">
                <a:extLst>
                  <a:ext uri="{FF2B5EF4-FFF2-40B4-BE49-F238E27FC236}">
                    <a16:creationId xmlns:a16="http://schemas.microsoft.com/office/drawing/2014/main" id="{D0CDDEFD-BCD5-496A-8964-DDC5A521C8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9567" y="4942667"/>
                <a:ext cx="8562280" cy="3539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ct val="50000"/>
                  </a:spcBef>
                  <a:buFont typeface="Wingdings" panose="05000000000000000000" pitchFamily="2" charset="2"/>
                  <a:buChar char="§"/>
                </a:pPr>
                <a:r>
                  <a:rPr lang="en-US" sz="1700" dirty="0">
                    <a:latin typeface="Arial" charset="0"/>
                    <a:cs typeface="Arial" charset="0"/>
                  </a:rPr>
                  <a:t>Prediction of wind loads and response allowing for wind direction variations</a:t>
                </a:r>
                <a:endParaRPr lang="en-US" sz="1700" baseline="-25000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18" name="Text Box 3">
                <a:extLst>
                  <a:ext uri="{FF2B5EF4-FFF2-40B4-BE49-F238E27FC236}">
                    <a16:creationId xmlns:a16="http://schemas.microsoft.com/office/drawing/2014/main" id="{7BA8EAF5-9687-4333-B62D-3CEEF58B93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0439" y="5671910"/>
                <a:ext cx="4388620" cy="2690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ct val="50000"/>
                  </a:spcBef>
                  <a:buFont typeface="Wingdings" panose="05000000000000000000" pitchFamily="2" charset="2"/>
                  <a:buChar char="§"/>
                </a:pPr>
                <a:r>
                  <a:rPr lang="en-US" sz="1700" dirty="0">
                    <a:latin typeface="Arial" charset="0"/>
                    <a:cs typeface="Arial" charset="0"/>
                  </a:rPr>
                  <a:t>References</a:t>
                </a:r>
                <a:endParaRPr lang="en-US" sz="1700" baseline="-25000" dirty="0"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20" name="Text Box 3">
              <a:extLst>
                <a:ext uri="{FF2B5EF4-FFF2-40B4-BE49-F238E27FC236}">
                  <a16:creationId xmlns:a16="http://schemas.microsoft.com/office/drawing/2014/main" id="{843AEA27-6C03-4E90-A0FE-132DEF397E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110" y="5041853"/>
              <a:ext cx="4388620" cy="35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285750" indent="-285750">
                <a:spcBef>
                  <a:spcPct val="50000"/>
                </a:spcBef>
                <a:buFont typeface="Wingdings" panose="05000000000000000000" pitchFamily="2" charset="2"/>
                <a:buChar char="§"/>
              </a:pPr>
              <a:r>
                <a:rPr lang="en-US" sz="1700" dirty="0">
                  <a:latin typeface="Arial" charset="0"/>
                  <a:cs typeface="Arial" charset="0"/>
                </a:rPr>
                <a:t>Summary and conclusions</a:t>
              </a:r>
              <a:endParaRPr lang="en-US" sz="1700" baseline="-25000" dirty="0">
                <a:latin typeface="Arial" charset="0"/>
                <a:cs typeface="Arial" charset="0"/>
              </a:endParaRPr>
            </a:p>
          </p:txBody>
        </p:sp>
      </p:grp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786141-FCC5-4A2E-8D00-1BC7BEC7EB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91400" y="3657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1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>
        <p:wipe/>
      </p:transition>
    </mc:Choice>
    <mc:Fallback xmlns="">
      <p:transition advClick="0" advTm="2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04800" y="1548019"/>
            <a:ext cx="74168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dirty="0">
                <a:latin typeface="+mn-lt"/>
                <a:cs typeface="Arial" pitchFamily="34" charset="0"/>
              </a:rPr>
              <a:t>     </a:t>
            </a:r>
            <a:r>
              <a:rPr lang="en-US" sz="2000" dirty="0">
                <a:latin typeface="+mn-lt"/>
                <a:cs typeface="Arial" pitchFamily="34" charset="0"/>
              </a:rPr>
              <a:t>80% Confidence limits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1604447"/>
              </p:ext>
            </p:extLst>
          </p:nvPr>
        </p:nvGraphicFramePr>
        <p:xfrm>
          <a:off x="1979712" y="2071574"/>
          <a:ext cx="5010397" cy="3342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3" name="Straight Arrow Connector 2"/>
          <p:cNvCxnSpPr/>
          <p:nvPr/>
        </p:nvCxnSpPr>
        <p:spPr>
          <a:xfrm>
            <a:off x="5076056" y="4005064"/>
            <a:ext cx="0" cy="864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2">
            <a:extLst>
              <a:ext uri="{FF2B5EF4-FFF2-40B4-BE49-F238E27FC236}">
                <a16:creationId xmlns:a16="http://schemas.microsoft.com/office/drawing/2014/main" id="{F96D7F0D-7F55-4F25-A1F9-A3263DB12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79232"/>
            <a:ext cx="586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15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Analysis and prediction of extreme wind speeds and loads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2F969913-9A1C-48EC-BC2C-4881224DE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7982"/>
            <a:ext cx="1314450" cy="46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C547D7C3-D30B-4C8A-8798-DE53A6AB0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964476"/>
            <a:ext cx="62345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    ‘Bootstrapping’ and confidence limits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456ED0-B70F-4B54-8D22-5E8A53D624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398" y="12945"/>
            <a:ext cx="1143000" cy="1143000"/>
          </a:xfrm>
          <a:prstGeom prst="rect">
            <a:avLst/>
          </a:prstGeom>
        </p:spPr>
      </p:pic>
      <p:sp>
        <p:nvSpPr>
          <p:cNvPr id="13" name="Text Box 4">
            <a:extLst>
              <a:ext uri="{FF2B5EF4-FFF2-40B4-BE49-F238E27FC236}">
                <a16:creationId xmlns:a16="http://schemas.microsoft.com/office/drawing/2014/main" id="{9A25CC46-99A1-4251-A279-90A340C72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578797"/>
            <a:ext cx="41697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- based on 144 station-years of daily gust data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4A6682-8CBF-419F-9E2D-723EB939AA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98767" y="320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9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wipe/>
      </p:transition>
    </mc:Choice>
    <mc:Fallback xmlns="">
      <p:transition advClick="0" advTm="1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3">
            <a:extLst>
              <a:ext uri="{FF2B5EF4-FFF2-40B4-BE49-F238E27FC236}">
                <a16:creationId xmlns:a16="http://schemas.microsoft.com/office/drawing/2014/main" id="{824636B2-CB06-4E70-B2C7-36F56A14A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73433"/>
            <a:ext cx="56494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Arial" charset="0"/>
                <a:cs typeface="Arial" charset="0"/>
              </a:rPr>
              <a:t>Methods of  treating directionality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4F6A76D9-8DEA-4296-9576-0CB9FD659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79232"/>
            <a:ext cx="586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15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Analysis and prediction of extreme wind speeds and loads</a:t>
            </a: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E3B6A24B-BC7C-4C76-8935-396D7FF19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7982"/>
            <a:ext cx="1314450" cy="46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3">
            <a:extLst>
              <a:ext uri="{FF2B5EF4-FFF2-40B4-BE49-F238E27FC236}">
                <a16:creationId xmlns:a16="http://schemas.microsoft.com/office/drawing/2014/main" id="{71530E76-4DCF-47B5-8397-438860524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741607"/>
            <a:ext cx="4953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latin typeface="Arial" charset="0"/>
                <a:cs typeface="Arial" charset="0"/>
              </a:rPr>
              <a:t>For prediction of wind </a:t>
            </a:r>
            <a:r>
              <a:rPr lang="en-US" sz="1600" u="sng" dirty="0">
                <a:latin typeface="Arial" charset="0"/>
                <a:cs typeface="Arial" charset="0"/>
              </a:rPr>
              <a:t>loads </a:t>
            </a:r>
            <a:r>
              <a:rPr lang="en-US" sz="1600" dirty="0">
                <a:latin typeface="Arial" charset="0"/>
                <a:cs typeface="Arial" charset="0"/>
              </a:rPr>
              <a:t>or </a:t>
            </a:r>
            <a:r>
              <a:rPr lang="en-US" sz="1600" u="sng" dirty="0">
                <a:latin typeface="Arial" charset="0"/>
                <a:cs typeface="Arial" charset="0"/>
              </a:rPr>
              <a:t>structural response</a:t>
            </a:r>
            <a:endParaRPr lang="en-US" u="sng" baseline="-25000" dirty="0">
              <a:latin typeface="Arial" charset="0"/>
              <a:cs typeface="Arial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9DE204-ABD1-4FF2-96B9-206F245E1A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398" y="12945"/>
            <a:ext cx="1143000" cy="1143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DC62AD4-5591-45C5-8EB6-F7D51565F4E0}"/>
              </a:ext>
            </a:extLst>
          </p:cNvPr>
          <p:cNvGrpSpPr/>
          <p:nvPr/>
        </p:nvGrpSpPr>
        <p:grpSpPr>
          <a:xfrm>
            <a:off x="517240" y="2363099"/>
            <a:ext cx="8496158" cy="3221468"/>
            <a:chOff x="517240" y="2086100"/>
            <a:chExt cx="8496158" cy="3221468"/>
          </a:xfrm>
        </p:grpSpPr>
        <p:grpSp>
          <p:nvGrpSpPr>
            <p:cNvPr id="2" name="Group 13"/>
            <p:cNvGrpSpPr/>
            <p:nvPr/>
          </p:nvGrpSpPr>
          <p:grpSpPr>
            <a:xfrm>
              <a:off x="517240" y="2086100"/>
              <a:ext cx="8424936" cy="2590547"/>
              <a:chOff x="467544" y="4005064"/>
              <a:chExt cx="8424936" cy="2590547"/>
            </a:xfrm>
          </p:grpSpPr>
          <p:sp>
            <p:nvSpPr>
              <p:cNvPr id="10" name="Text Box 3"/>
              <p:cNvSpPr txBox="1">
                <a:spLocks noChangeArrowheads="1"/>
              </p:cNvSpPr>
              <p:nvPr/>
            </p:nvSpPr>
            <p:spPr bwMode="auto">
              <a:xfrm>
                <a:off x="467544" y="4005064"/>
                <a:ext cx="8137525" cy="923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200" b="1" dirty="0">
                    <a:latin typeface="Arial" charset="0"/>
                    <a:cs typeface="Arial" charset="0"/>
                  </a:rPr>
                  <a:t>Multi-sector method </a:t>
                </a:r>
                <a:r>
                  <a:rPr lang="en-US" sz="1700" dirty="0">
                    <a:latin typeface="Arial" charset="0"/>
                    <a:cs typeface="Arial" charset="0"/>
                  </a:rPr>
                  <a:t>(Holmes, 1990).   </a:t>
                </a:r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Probability distributions fitted to wind speeds for each direction sector.  Combined with directional response coefficients to give probability distributions of response per sector. </a:t>
                </a:r>
                <a:endParaRPr lang="en-US" sz="1600" baseline="-25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Text Box 3"/>
              <p:cNvSpPr txBox="1">
                <a:spLocks noChangeArrowheads="1"/>
              </p:cNvSpPr>
              <p:nvPr/>
            </p:nvSpPr>
            <p:spPr bwMode="auto">
              <a:xfrm>
                <a:off x="467544" y="5085184"/>
                <a:ext cx="8424936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Combined probability calculated by:    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dirty="0">
                    <a:latin typeface="Arial" charset="0"/>
                    <a:cs typeface="Arial" charset="0"/>
                  </a:rPr>
                  <a:t>	1 – P(&gt;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dirty="0">
                    <a:latin typeface="Arial" charset="0"/>
                    <a:cs typeface="Arial" charset="0"/>
                  </a:rPr>
                  <a:t>) = {1 – P(&gt;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dir1</a:t>
                </a:r>
                <a:r>
                  <a:rPr lang="en-US" dirty="0">
                    <a:latin typeface="Arial" charset="0"/>
                    <a:cs typeface="Arial" charset="0"/>
                  </a:rPr>
                  <a:t>)}</a:t>
                </a:r>
                <a:r>
                  <a:rPr lang="en-US" dirty="0">
                    <a:latin typeface="Arial" charset="0"/>
                    <a:cs typeface="Arial" charset="0"/>
                    <a:sym typeface="Symbol" panose="05050102010706020507" pitchFamily="18" charset="2"/>
                  </a:rPr>
                  <a:t></a:t>
                </a:r>
                <a:r>
                  <a:rPr lang="en-US" dirty="0">
                    <a:latin typeface="Arial" charset="0"/>
                    <a:cs typeface="Arial" charset="0"/>
                  </a:rPr>
                  <a:t> {1 – P(&gt;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dir2</a:t>
                </a:r>
                <a:r>
                  <a:rPr lang="en-US" dirty="0">
                    <a:latin typeface="Arial" charset="0"/>
                    <a:cs typeface="Arial" charset="0"/>
                  </a:rPr>
                  <a:t>)} ……</a:t>
                </a:r>
                <a:r>
                  <a:rPr lang="en-US" dirty="0">
                    <a:latin typeface="Arial" charset="0"/>
                    <a:cs typeface="Arial" charset="0"/>
                    <a:sym typeface="Symbol" panose="05050102010706020507" pitchFamily="18" charset="2"/>
                  </a:rPr>
                  <a:t></a:t>
                </a:r>
                <a:r>
                  <a:rPr lang="en-US" dirty="0">
                    <a:latin typeface="Arial" charset="0"/>
                    <a:cs typeface="Arial" charset="0"/>
                  </a:rPr>
                  <a:t> {1 – P(&gt; </a:t>
                </a:r>
                <a:r>
                  <a:rPr lang="en-US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dirN</a:t>
                </a:r>
                <a:r>
                  <a:rPr lang="en-US" dirty="0">
                    <a:latin typeface="Arial" charset="0"/>
                    <a:cs typeface="Arial" charset="0"/>
                  </a:rPr>
                  <a:t>)} </a:t>
                </a:r>
                <a:r>
                  <a:rPr lang="en-US" sz="2000" dirty="0">
                    <a:latin typeface="Arial" charset="0"/>
                    <a:cs typeface="Arial" charset="0"/>
                  </a:rPr>
                  <a:t>	  </a:t>
                </a:r>
                <a:endParaRPr lang="en-US" sz="2000" baseline="-25000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12" name="Text Box 3"/>
              <p:cNvSpPr txBox="1">
                <a:spLocks noChangeArrowheads="1"/>
              </p:cNvSpPr>
              <p:nvPr/>
            </p:nvSpPr>
            <p:spPr bwMode="auto">
              <a:xfrm>
                <a:off x="467544" y="5949280"/>
                <a:ext cx="8424936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Accurate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…. only assumption, statistical independence of wind speeds from adjacent direction sectors.      Works best with long wind data records</a:t>
                </a:r>
                <a:endParaRPr lang="en-US" baseline="-25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5" name="Text Box 3">
              <a:extLst>
                <a:ext uri="{FF2B5EF4-FFF2-40B4-BE49-F238E27FC236}">
                  <a16:creationId xmlns:a16="http://schemas.microsoft.com/office/drawing/2014/main" id="{122147BC-276F-46AF-A464-C02207EBEE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8462" y="4938236"/>
              <a:ext cx="842493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Can be applied to wind speeds (</a:t>
              </a:r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i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dir,i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) or to loads such as base moments (</a:t>
              </a:r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i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dir.i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</p:grp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277FF7-23EE-437D-ABB3-9DB876D5F8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4864" y="58461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70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>
        <p:wipe/>
      </p:transition>
    </mc:Choice>
    <mc:Fallback xmlns="">
      <p:transition advClick="0" advTm="2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92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03237" y="1270533"/>
            <a:ext cx="813752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>
                <a:latin typeface="Arial" charset="0"/>
                <a:cs typeface="Arial" charset="0"/>
              </a:rPr>
              <a:t>Multi-sector method</a:t>
            </a:r>
            <a:endParaRPr lang="en-US" sz="2200" baseline="-25000" dirty="0"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3">
                <a:extLst>
                  <a:ext uri="{FF2B5EF4-FFF2-40B4-BE49-F238E27FC236}">
                    <a16:creationId xmlns:a16="http://schemas.microsoft.com/office/drawing/2014/main" id="{09104E03-4056-4A51-8413-E2D5D6FBB3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66088" y="1993274"/>
                <a:ext cx="6791610" cy="15053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>
                    <a:latin typeface="Arial" charset="0"/>
                    <a:cs typeface="Arial" charset="0"/>
                  </a:rPr>
                  <a:t>In terms of return periods, (</a:t>
                </a:r>
                <a:r>
                  <a:rPr 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sz="1600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sz="1600" dirty="0">
                    <a:latin typeface="Arial" charset="0"/>
                    <a:cs typeface="Arial" charset="0"/>
                  </a:rPr>
                  <a:t>): </a:t>
                </a:r>
                <a:r>
                  <a:rPr lang="en-US" dirty="0">
                    <a:latin typeface="Arial" charset="0"/>
                    <a:cs typeface="Arial" charset="0"/>
                  </a:rPr>
                  <a:t>	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sz="2000" dirty="0">
                    <a:latin typeface="Arial" charset="0"/>
                    <a:cs typeface="Arial" charset="0"/>
                  </a:rPr>
                  <a:t>	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AU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AU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AU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20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AU" sz="20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AU" sz="20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AU" sz="20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en-AU" sz="2000" dirty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AU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AU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AU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20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AU" sz="20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AU" sz="2000" i="1">
                                    <a:latin typeface="Cambria Math" panose="02040503050406030204" pitchFamily="18" charset="0"/>
                                  </a:rPr>
                                  <m:t>,1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AU" sz="2000" i="1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AU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AU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AU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20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AU" sz="20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AU" sz="2000" i="1">
                                    <a:latin typeface="Cambria Math" panose="02040503050406030204" pitchFamily="18" charset="0"/>
                                  </a:rPr>
                                  <m:t>,2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AU" sz="2000" i="1">
                        <a:latin typeface="Cambria Math" panose="02040503050406030204" pitchFamily="18" charset="0"/>
                      </a:rPr>
                      <m:t>…….</m:t>
                    </m:r>
                    <m:d>
                      <m:d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AU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AU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AU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20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AU" sz="2000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AU" sz="20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AU" sz="20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AU" sz="2000" dirty="0"/>
              </a:p>
              <a:p>
                <a:pPr>
                  <a:spcBef>
                    <a:spcPct val="50000"/>
                  </a:spcBef>
                </a:pPr>
                <a:endParaRPr lang="en-US" sz="2000" baseline="-25000" dirty="0"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6" name="Text Box 3">
                <a:extLst>
                  <a:ext uri="{FF2B5EF4-FFF2-40B4-BE49-F238E27FC236}">
                    <a16:creationId xmlns:a16="http://schemas.microsoft.com/office/drawing/2014/main" id="{09104E03-4056-4A51-8413-E2D5D6FBB3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6088" y="1993274"/>
                <a:ext cx="6791610" cy="1505348"/>
              </a:xfrm>
              <a:prstGeom prst="rect">
                <a:avLst/>
              </a:prstGeom>
              <a:blipFill>
                <a:blip r:embed="rId4"/>
                <a:stretch>
                  <a:fillRect l="-5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540A2705-C229-4D07-9B0B-96136C88ACC1}"/>
              </a:ext>
            </a:extLst>
          </p:cNvPr>
          <p:cNvGrpSpPr/>
          <p:nvPr/>
        </p:nvGrpSpPr>
        <p:grpSpPr>
          <a:xfrm>
            <a:off x="1232929" y="3681112"/>
            <a:ext cx="6791610" cy="1990041"/>
            <a:chOff x="1232929" y="3681112"/>
            <a:chExt cx="6791610" cy="19900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 Box 3">
                  <a:extLst>
                    <a:ext uri="{FF2B5EF4-FFF2-40B4-BE49-F238E27FC236}">
                      <a16:creationId xmlns:a16="http://schemas.microsoft.com/office/drawing/2014/main" id="{0BF0BF6D-4C23-4CC7-A340-06216794871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32929" y="3681112"/>
                  <a:ext cx="6791610" cy="11977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600" dirty="0">
                      <a:latin typeface="Arial" charset="0"/>
                      <a:cs typeface="Arial" charset="0"/>
                    </a:rPr>
                    <a:t>In terms of average recurrence intervals, (</a:t>
                  </a:r>
                  <a:r>
                    <a:rPr lang="en-US" sz="16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</a:t>
                  </a:r>
                  <a:r>
                    <a:rPr lang="en-US" sz="1600" i="1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</a:t>
                  </a:r>
                  <a:r>
                    <a:rPr lang="en-US" sz="1600" dirty="0">
                      <a:latin typeface="Arial" charset="0"/>
                      <a:cs typeface="Arial" charset="0"/>
                    </a:rPr>
                    <a:t>):</a:t>
                  </a:r>
                  <a:r>
                    <a:rPr lang="en-US" dirty="0">
                      <a:latin typeface="Arial" charset="0"/>
                      <a:cs typeface="Arial" charset="0"/>
                    </a:rPr>
                    <a:t>	</a:t>
                  </a:r>
                </a:p>
                <a:p>
                  <a:pPr>
                    <a:spcBef>
                      <a:spcPct val="50000"/>
                    </a:spcBef>
                  </a:pPr>
                  <a:r>
                    <a:rPr lang="en-US" sz="2000" dirty="0">
                      <a:latin typeface="Arial" charset="0"/>
                      <a:cs typeface="Arial" charset="0"/>
                    </a:rPr>
                    <a:t>	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AU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2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AU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2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AU" sz="22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AU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AU" sz="22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</m:oMath>
                  </a14:m>
                  <a:r>
                    <a:rPr lang="en-AU" sz="2200" dirty="0"/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AU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2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AU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2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AU" sz="22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AU" sz="2200" i="1">
                                  <a:latin typeface="Cambria Math" panose="02040503050406030204" pitchFamily="18" charset="0"/>
                                </a:rPr>
                                <m:t>,1</m:t>
                              </m:r>
                            </m:sub>
                          </m:sSub>
                        </m:den>
                      </m:f>
                      <m:r>
                        <a:rPr lang="en-AU" sz="22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AU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2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AU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2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AU" sz="22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AU" sz="2200" i="1">
                                  <a:latin typeface="Cambria Math" panose="02040503050406030204" pitchFamily="18" charset="0"/>
                                </a:rPr>
                                <m:t>,2</m:t>
                              </m:r>
                            </m:sub>
                          </m:sSub>
                        </m:den>
                      </m:f>
                      <m:r>
                        <a:rPr lang="en-AU" sz="2200" i="1">
                          <a:latin typeface="Cambria Math" panose="02040503050406030204" pitchFamily="18" charset="0"/>
                        </a:rPr>
                        <m:t>…….+</m:t>
                      </m:r>
                      <m:f>
                        <m:fPr>
                          <m:ctrlPr>
                            <a:rPr lang="en-AU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2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AU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2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AU" sz="22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AU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AU" sz="22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</m:oMath>
                  </a14:m>
                  <a:endParaRPr lang="en-US" sz="2200" baseline="-25000" dirty="0">
                    <a:latin typeface="Arial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14" name="Text Box 3">
                  <a:extLst>
                    <a:ext uri="{FF2B5EF4-FFF2-40B4-BE49-F238E27FC236}">
                      <a16:creationId xmlns:a16="http://schemas.microsoft.com/office/drawing/2014/main" id="{0BF0BF6D-4C23-4CC7-A340-0621679487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232929" y="3681112"/>
                  <a:ext cx="6791610" cy="1197764"/>
                </a:xfrm>
                <a:prstGeom prst="rect">
                  <a:avLst/>
                </a:prstGeom>
                <a:blipFill>
                  <a:blip r:embed="rId5"/>
                  <a:stretch>
                    <a:fillRect l="-449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 Box 3">
                  <a:extLst>
                    <a:ext uri="{FF2B5EF4-FFF2-40B4-BE49-F238E27FC236}">
                      <a16:creationId xmlns:a16="http://schemas.microsoft.com/office/drawing/2014/main" id="{20455155-5588-453B-88E7-0F7BB7F18A6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33600" y="5074066"/>
                  <a:ext cx="4191000" cy="5970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600" dirty="0">
                      <a:latin typeface="Arial" charset="0"/>
                      <a:cs typeface="Arial" charset="0"/>
                    </a:rPr>
                    <a:t>since, </a:t>
                  </a:r>
                  <a:r>
                    <a:rPr lang="en-US" sz="2000" dirty="0">
                      <a:latin typeface="Arial" charset="0"/>
                      <a:cs typeface="Arial" charset="0"/>
                    </a:rPr>
                    <a:t>	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AU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AU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0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AU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en-AU" sz="2000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AU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AU" sz="2000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m:rPr>
                              <m:sty m:val="p"/>
                            </m:rPr>
                            <a:rPr lang="en-AU" sz="200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r>
                            <a:rPr lang="en-AU" sz="2000" i="1">
                              <a:latin typeface="Cambria Math" panose="02040503050406030204" pitchFamily="18" charset="0"/>
                            </a:rPr>
                            <m:t>(−</m:t>
                          </m:r>
                          <m:f>
                            <m:fPr>
                              <m:ctrlPr>
                                <a:rPr lang="en-AU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AU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AU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200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AU" sz="20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  <m:r>
                        <a:rPr lang="en-AU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2000" dirty="0">
                      <a:latin typeface="Arial" charset="0"/>
                      <a:cs typeface="Arial" charset="0"/>
                    </a:rPr>
                    <a:t>  </a:t>
                  </a:r>
                  <a:endParaRPr lang="en-US" sz="2000" baseline="-25000" dirty="0">
                    <a:latin typeface="Arial" charset="0"/>
                    <a:cs typeface="Arial" charset="0"/>
                  </a:endParaRPr>
                </a:p>
              </p:txBody>
            </p:sp>
          </mc:Choice>
          <mc:Fallback xmlns="">
            <p:sp>
              <p:nvSpPr>
                <p:cNvPr id="18" name="Text Box 3">
                  <a:extLst>
                    <a:ext uri="{FF2B5EF4-FFF2-40B4-BE49-F238E27FC236}">
                      <a16:creationId xmlns:a16="http://schemas.microsoft.com/office/drawing/2014/main" id="{20455155-5588-453B-88E7-0F7BB7F18A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33600" y="5074066"/>
                  <a:ext cx="4191000" cy="597087"/>
                </a:xfrm>
                <a:prstGeom prst="rect">
                  <a:avLst/>
                </a:prstGeom>
                <a:blipFill>
                  <a:blip r:embed="rId6"/>
                  <a:stretch>
                    <a:fillRect l="-727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Rectangle 2">
            <a:extLst>
              <a:ext uri="{FF2B5EF4-FFF2-40B4-BE49-F238E27FC236}">
                <a16:creationId xmlns:a16="http://schemas.microsoft.com/office/drawing/2014/main" id="{E9A951AE-3348-4F52-9B65-FC86E8E0D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79232"/>
            <a:ext cx="586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15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Analysis and prediction of extreme wind speeds and loads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CEA30F-EDF3-45A0-AB62-76F78AB8C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7982"/>
            <a:ext cx="1314450" cy="46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677488-49C6-4E45-8312-84114BB732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698" y="0"/>
            <a:ext cx="1143000" cy="1143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D8D206-EC14-461D-8385-01D4672142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10400" y="40960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4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3000">
        <p:wipe/>
      </p:transition>
    </mc:Choice>
    <mc:Fallback xmlns="">
      <p:transition advClick="0" advTm="1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1E95E4D-DEAE-4A9F-A928-DC44A4E3E4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1314978"/>
              </p:ext>
            </p:extLst>
          </p:nvPr>
        </p:nvGraphicFramePr>
        <p:xfrm>
          <a:off x="965895" y="2457370"/>
          <a:ext cx="5275263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5" name="Document" r:id="rId5" imgW="5274786" imgH="720183" progId="Word.Document.12">
                  <p:embed/>
                </p:oleObj>
              </mc:Choice>
              <mc:Fallback>
                <p:oleObj name="Document" r:id="rId5" imgW="5274786" imgH="72018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65895" y="2457370"/>
                        <a:ext cx="5275263" cy="720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 Box 3">
            <a:extLst>
              <a:ext uri="{FF2B5EF4-FFF2-40B4-BE49-F238E27FC236}">
                <a16:creationId xmlns:a16="http://schemas.microsoft.com/office/drawing/2014/main" id="{3EE69EEE-F2A3-478F-AD1A-4062C1E85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124" y="1195782"/>
            <a:ext cx="742653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>
                <a:latin typeface="Arial" charset="0"/>
                <a:cs typeface="Arial" charset="0"/>
              </a:rPr>
              <a:t>Out-crossing method </a:t>
            </a:r>
            <a:r>
              <a:rPr lang="en-US" sz="1600" b="1" dirty="0">
                <a:latin typeface="Arial" charset="0"/>
                <a:cs typeface="Arial" charset="0"/>
              </a:rPr>
              <a:t>(Davenport, 1977; Lepage-Irwin, 1985):</a:t>
            </a:r>
            <a:r>
              <a:rPr lang="en-US" sz="1600" dirty="0">
                <a:latin typeface="Arial" charset="0"/>
                <a:cs typeface="Arial" charset="0"/>
              </a:rPr>
              <a:t> </a:t>
            </a:r>
            <a:endParaRPr lang="en-US" sz="1600" baseline="-25000" dirty="0">
              <a:latin typeface="Arial" charset="0"/>
              <a:cs typeface="Arial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9E07EC4-EFFD-4534-8655-D171CBC8D6F3}"/>
              </a:ext>
            </a:extLst>
          </p:cNvPr>
          <p:cNvGrpSpPr/>
          <p:nvPr/>
        </p:nvGrpSpPr>
        <p:grpSpPr>
          <a:xfrm>
            <a:off x="962025" y="4791461"/>
            <a:ext cx="7908226" cy="1475653"/>
            <a:chOff x="876300" y="4754719"/>
            <a:chExt cx="7908226" cy="14756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F38A739-B0BE-4865-8B8E-BF10623B5233}"/>
                    </a:ext>
                  </a:extLst>
                </p:cNvPr>
                <p:cNvSpPr txBox="1"/>
                <p:nvPr/>
              </p:nvSpPr>
              <p:spPr>
                <a:xfrm>
                  <a:off x="876300" y="5833404"/>
                  <a:ext cx="7908226" cy="3969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AU" sz="17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AU" sz="1700" i="1">
                              <a:latin typeface="Cambria Math" panose="02040503050406030204" pitchFamily="18" charset="0"/>
                            </a:rPr>
                            <m:t>|</m:t>
                          </m:r>
                          <m:acc>
                            <m:accPr>
                              <m:chr m:val="̇"/>
                              <m:ctrlPr>
                                <a:rPr lang="en-AU" sz="17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sz="1700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</m:acc>
                          <m:r>
                            <a:rPr lang="en-AU" sz="1700" i="1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</m:acc>
                    </m:oMath>
                  </a14:m>
                  <a:r>
                    <a:rPr lang="en-AU" sz="1700" dirty="0"/>
                    <a:t> is difficult to calculate accurately from intermittently sampled wind data</a:t>
                  </a: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F38A739-B0BE-4865-8B8E-BF10623B52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300" y="5833404"/>
                  <a:ext cx="7908226" cy="396968"/>
                </a:xfrm>
                <a:prstGeom prst="rect">
                  <a:avLst/>
                </a:prstGeom>
                <a:blipFill>
                  <a:blip r:embed="rId7"/>
                  <a:stretch>
                    <a:fillRect l="-386" b="-20000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797AD51-8F00-4CC7-9AB2-4381CB99CC47}"/>
                </a:ext>
              </a:extLst>
            </p:cNvPr>
            <p:cNvSpPr txBox="1"/>
            <p:nvPr/>
          </p:nvSpPr>
          <p:spPr>
            <a:xfrm>
              <a:off x="876300" y="4754719"/>
              <a:ext cx="739140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700" dirty="0"/>
                <a:t>many mathematical assumptions in the derivation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FE56A3A-6A8C-40F5-8D5E-2D50324AC682}"/>
                </a:ext>
              </a:extLst>
            </p:cNvPr>
            <p:cNvSpPr txBox="1"/>
            <p:nvPr/>
          </p:nvSpPr>
          <p:spPr>
            <a:xfrm>
              <a:off x="876300" y="5314938"/>
              <a:ext cx="781050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AU" sz="1700" dirty="0"/>
                <a:t>assumes that extreme wind events are from the general population of winds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47D7257-DAE0-40C0-B2B6-DAEF3407CE8A}"/>
              </a:ext>
            </a:extLst>
          </p:cNvPr>
          <p:cNvGrpSpPr/>
          <p:nvPr/>
        </p:nvGrpSpPr>
        <p:grpSpPr>
          <a:xfrm>
            <a:off x="3840025" y="2135724"/>
            <a:ext cx="3222960" cy="601134"/>
            <a:chOff x="4175225" y="2168137"/>
            <a:chExt cx="3222960" cy="601134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D19F3FA-3415-4B73-8ABF-B05916836A1D}"/>
                </a:ext>
              </a:extLst>
            </p:cNvPr>
            <p:cNvSpPr txBox="1"/>
            <p:nvPr/>
          </p:nvSpPr>
          <p:spPr>
            <a:xfrm>
              <a:off x="4175225" y="2168137"/>
              <a:ext cx="32229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400" dirty="0"/>
                <a:t>parent distribution (e.g. Weibull)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BD16611-7434-46AD-B7E8-B8442FB7E6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30727" y="2457370"/>
              <a:ext cx="570072" cy="311901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CFE363-9FD0-4815-9E9E-98E7B0FE7220}"/>
              </a:ext>
            </a:extLst>
          </p:cNvPr>
          <p:cNvGrpSpPr/>
          <p:nvPr/>
        </p:nvGrpSpPr>
        <p:grpSpPr>
          <a:xfrm>
            <a:off x="6379585" y="1085819"/>
            <a:ext cx="2832681" cy="2333662"/>
            <a:chOff x="6209693" y="1124011"/>
            <a:chExt cx="2832681" cy="233366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092E24E-B410-4572-B980-C758D5AED068}"/>
                </a:ext>
              </a:extLst>
            </p:cNvPr>
            <p:cNvGrpSpPr/>
            <p:nvPr/>
          </p:nvGrpSpPr>
          <p:grpSpPr>
            <a:xfrm>
              <a:off x="6765708" y="1275114"/>
              <a:ext cx="2276666" cy="2182559"/>
              <a:chOff x="6206750" y="2485244"/>
              <a:chExt cx="2276666" cy="2182559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0F8FE66B-97A6-4BDB-BDCC-7D00446FB4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6750" y="2485244"/>
                <a:ext cx="2276666" cy="2182559"/>
              </a:xfrm>
              <a:prstGeom prst="rect">
                <a:avLst/>
              </a:prstGeom>
            </p:spPr>
          </p:pic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65731063-2534-472E-A7C9-F5432E044AC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29400" y="3351699"/>
                <a:ext cx="793750" cy="326743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89F267E-444E-4AFD-8506-0C121D3DCC6A}"/>
                  </a:ext>
                </a:extLst>
              </p:cNvPr>
              <p:cNvSpPr txBox="1"/>
              <p:nvPr/>
            </p:nvSpPr>
            <p:spPr>
              <a:xfrm>
                <a:off x="6699250" y="3093120"/>
                <a:ext cx="6096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en-AU" sz="1600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endParaRPr lang="en-AU" sz="16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C6B96F2-6F67-483D-8639-37097C0FB464}"/>
                </a:ext>
              </a:extLst>
            </p:cNvPr>
            <p:cNvGrpSpPr/>
            <p:nvPr/>
          </p:nvGrpSpPr>
          <p:grpSpPr>
            <a:xfrm>
              <a:off x="6209693" y="1124011"/>
              <a:ext cx="2387206" cy="1790103"/>
              <a:chOff x="6209693" y="1124011"/>
              <a:chExt cx="2387206" cy="1790103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8E1FBFF-9C3F-44BD-A3BC-A53BFCEDE76A}"/>
                  </a:ext>
                </a:extLst>
              </p:cNvPr>
              <p:cNvSpPr txBox="1"/>
              <p:nvPr/>
            </p:nvSpPr>
            <p:spPr>
              <a:xfrm>
                <a:off x="6209693" y="2606337"/>
                <a:ext cx="111203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400" dirty="0"/>
                  <a:t>wind tunnel</a:t>
                </a:r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2D4AADEB-CC7F-4DB2-92FF-DB50C8D5DD84}"/>
                  </a:ext>
                </a:extLst>
              </p:cNvPr>
              <p:cNvCxnSpPr>
                <a:cxnSpLocks/>
                <a:stCxn id="34" idx="0"/>
              </p:cNvCxnSpPr>
              <p:nvPr/>
            </p:nvCxnSpPr>
            <p:spPr>
              <a:xfrm flipV="1">
                <a:off x="6765708" y="2287023"/>
                <a:ext cx="492500" cy="319314"/>
              </a:xfrm>
              <a:prstGeom prst="straightConnector1">
                <a:avLst/>
              </a:prstGeom>
              <a:ln w="15875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ECAA86E6-4F03-497E-8E70-AE42D9CAEA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8654" y="1328712"/>
                <a:ext cx="123746" cy="962991"/>
              </a:xfrm>
              <a:prstGeom prst="straightConnector1">
                <a:avLst/>
              </a:prstGeom>
              <a:ln w="15875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896A201-22E2-44AB-BA5B-F1C95186596C}"/>
                  </a:ext>
                </a:extLst>
              </p:cNvPr>
              <p:cNvSpPr txBox="1"/>
              <p:nvPr/>
            </p:nvSpPr>
            <p:spPr>
              <a:xfrm>
                <a:off x="7011958" y="1124011"/>
                <a:ext cx="158494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400" dirty="0"/>
                  <a:t>climate analysis</a:t>
                </a:r>
              </a:p>
            </p:txBody>
          </p:sp>
        </p:grpSp>
      </p:grpSp>
      <p:sp>
        <p:nvSpPr>
          <p:cNvPr id="37" name="Rectangle 2">
            <a:extLst>
              <a:ext uri="{FF2B5EF4-FFF2-40B4-BE49-F238E27FC236}">
                <a16:creationId xmlns:a16="http://schemas.microsoft.com/office/drawing/2014/main" id="{47FF3DC3-87AB-4F29-806F-AA043BD31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79232"/>
            <a:ext cx="586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15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Analysis and prediction of extreme wind speeds and loads</a:t>
            </a:r>
          </a:p>
        </p:txBody>
      </p:sp>
      <p:pic>
        <p:nvPicPr>
          <p:cNvPr id="38" name="Picture 7">
            <a:extLst>
              <a:ext uri="{FF2B5EF4-FFF2-40B4-BE49-F238E27FC236}">
                <a16:creationId xmlns:a16="http://schemas.microsoft.com/office/drawing/2014/main" id="{8FDE6988-52A2-4165-ADB2-E8C3F3FC2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7982"/>
            <a:ext cx="1314450" cy="46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7BA1D59-D0F0-4DF7-A60B-D9D7224138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041" y="1009"/>
            <a:ext cx="1143000" cy="11430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196D9947-B8F2-43E1-934F-7E2DD5E7BAF9}"/>
              </a:ext>
            </a:extLst>
          </p:cNvPr>
          <p:cNvSpPr txBox="1"/>
          <p:nvPr/>
        </p:nvSpPr>
        <p:spPr>
          <a:xfrm>
            <a:off x="761650" y="3951381"/>
            <a:ext cx="8137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>
                <a:sym typeface="Symbol" panose="05050102010706020507" pitchFamily="18" charset="2"/>
              </a:rPr>
              <a:t>applicable to: “….</a:t>
            </a:r>
            <a:r>
              <a:rPr lang="en-AU" sz="1600" i="1" dirty="0">
                <a:sym typeface="Symbol" panose="05050102010706020507" pitchFamily="18" charset="2"/>
              </a:rPr>
              <a:t>’well-behaved’ wind climates principally associated with large-scale </a:t>
            </a:r>
          </a:p>
          <a:p>
            <a:r>
              <a:rPr lang="en-AU" sz="1600" i="1" dirty="0">
                <a:sym typeface="Symbol" panose="05050102010706020507" pitchFamily="18" charset="2"/>
              </a:rPr>
              <a:t>                                        pressure systems..”  </a:t>
            </a:r>
            <a:r>
              <a:rPr lang="en-AU" sz="1600" dirty="0">
                <a:sym typeface="Symbol" panose="05050102010706020507" pitchFamily="18" charset="2"/>
              </a:rPr>
              <a:t>Davenport (1977)</a:t>
            </a:r>
            <a:endParaRPr lang="en-AU" sz="1600" dirty="0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6FC52EA-F583-417E-83A3-797AAA4337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95864" y="4648248"/>
            <a:ext cx="609600" cy="6096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25A9C44-87E7-4706-BA83-16DE6ABFAD98}"/>
              </a:ext>
            </a:extLst>
          </p:cNvPr>
          <p:cNvSpPr txBox="1"/>
          <p:nvPr/>
        </p:nvSpPr>
        <p:spPr>
          <a:xfrm>
            <a:off x="685799" y="3265592"/>
            <a:ext cx="6377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AU" sz="1400" dirty="0"/>
              <a:t> is a mean wind speed from the </a:t>
            </a:r>
            <a:r>
              <a:rPr lang="en-AU" sz="1400" i="1" dirty="0"/>
              <a:t>entire population</a:t>
            </a:r>
            <a:r>
              <a:rPr lang="en-AU" sz="1400" dirty="0"/>
              <a:t>; </a:t>
            </a:r>
            <a:r>
              <a:rPr lang="en-AU" sz="1400" i="1" dirty="0">
                <a:sym typeface="Symbol" panose="05050102010706020507" pitchFamily="18" charset="2"/>
              </a:rPr>
              <a:t></a:t>
            </a:r>
            <a:r>
              <a:rPr lang="en-AU" sz="1400" dirty="0">
                <a:sym typeface="Symbol" panose="05050102010706020507" pitchFamily="18" charset="2"/>
              </a:rPr>
              <a:t> is wind direction</a:t>
            </a:r>
            <a:r>
              <a:rPr lang="en-AU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284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0">
        <p:wipe/>
      </p:transition>
    </mc:Choice>
    <mc:Fallback xmlns="">
      <p:transition advClick="0" advTm="3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936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0" grpId="0"/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99999" y="1006745"/>
            <a:ext cx="445084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>
                <a:latin typeface="Arial" charset="0"/>
                <a:cs typeface="Arial" charset="0"/>
              </a:rPr>
              <a:t>IHFBB benchmark Building B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FA97E8-0A43-4E96-B73E-A9D8DAA3782C}"/>
              </a:ext>
            </a:extLst>
          </p:cNvPr>
          <p:cNvGrpSpPr/>
          <p:nvPr/>
        </p:nvGrpSpPr>
        <p:grpSpPr>
          <a:xfrm>
            <a:off x="4800600" y="3011924"/>
            <a:ext cx="3699124" cy="1961164"/>
            <a:chOff x="4912826" y="4761821"/>
            <a:chExt cx="3699124" cy="17721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2D4A667E-B3B1-4507-996B-8EC32DFE17BA}"/>
                    </a:ext>
                  </a:extLst>
                </p:cNvPr>
                <p:cNvSpPr/>
                <p:nvPr/>
              </p:nvSpPr>
              <p:spPr>
                <a:xfrm>
                  <a:off x="5468361" y="4761821"/>
                  <a:ext cx="1813638" cy="42608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AU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AU" sz="24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</m:acc>
                        <m:r>
                          <a:rPr lang="en-AU" sz="2400" i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AU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AU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sSup>
                          <m:sSupPr>
                            <m:ctrlPr>
                              <a:rPr lang="en-AU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sz="2400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AU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24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AU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</m:sup>
                        </m:sSup>
                      </m:oMath>
                    </m:oMathPara>
                  </a14:m>
                  <a:endParaRPr lang="en-AU" sz="2400" dirty="0"/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2D4A667E-B3B1-4507-996B-8EC32DFE17B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8361" y="4761821"/>
                  <a:ext cx="1813638" cy="426088"/>
                </a:xfrm>
                <a:prstGeom prst="rect">
                  <a:avLst/>
                </a:prstGeom>
                <a:blipFill>
                  <a:blip r:embed="rId4"/>
                  <a:stretch>
                    <a:fillRect t="-3896" b="-5195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9621ACAA-FAEF-4322-9B7C-C40B761A7C8F}"/>
                    </a:ext>
                  </a:extLst>
                </p:cNvPr>
                <p:cNvSpPr/>
                <p:nvPr/>
              </p:nvSpPr>
              <p:spPr>
                <a:xfrm>
                  <a:off x="5481018" y="5208691"/>
                  <a:ext cx="1763752" cy="72401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AU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  <m:r>
                          <a:rPr lang="en-AU" i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AU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AU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acc>
                                      <m:accPr>
                                        <m:chr m:val="̂"/>
                                        <m:ctrlPr>
                                          <a:rPr lang="en-AU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AU" i="1">
                                            <a:latin typeface="Cambria Math" panose="02040503050406030204" pitchFamily="18" charset="0"/>
                                          </a:rPr>
                                          <m:t>𝑀</m:t>
                                        </m:r>
                                      </m:e>
                                    </m:acc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AU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AU" b="0" i="1" smtClean="0"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en-AU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f>
                              <m:fPr>
                                <m:type m:val="lin"/>
                                <m:ctrlPr>
                                  <a:rPr lang="en-AU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AU" i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AU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AU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AU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sub>
                                </m:sSub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AU" dirty="0"/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9621ACAA-FAEF-4322-9B7C-C40B761A7C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1018" y="5208691"/>
                  <a:ext cx="1763752" cy="72401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99EAD88-93ED-4652-B0F4-AFDA37627AD3}"/>
                </a:ext>
              </a:extLst>
            </p:cNvPr>
            <p:cNvSpPr txBox="1"/>
            <p:nvPr/>
          </p:nvSpPr>
          <p:spPr>
            <a:xfrm>
              <a:off x="4912826" y="6005542"/>
              <a:ext cx="3699124" cy="528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Fitted to averaged </a:t>
              </a:r>
              <a:r>
                <a:rPr lang="en-AU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w.t.</a:t>
              </a:r>
              <a:r>
                <a:rPr lang="en-AU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data from 7 groups</a:t>
              </a:r>
            </a:p>
            <a:p>
              <a:r>
                <a:rPr lang="en-AU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 (every 10 degrees)  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2917BE0-304A-49E5-8D67-584F1BA7970B}"/>
              </a:ext>
            </a:extLst>
          </p:cNvPr>
          <p:cNvGrpSpPr/>
          <p:nvPr/>
        </p:nvGrpSpPr>
        <p:grpSpPr>
          <a:xfrm>
            <a:off x="1187624" y="1700808"/>
            <a:ext cx="3640372" cy="4036410"/>
            <a:chOff x="1187624" y="1700808"/>
            <a:chExt cx="3640372" cy="4036410"/>
          </a:xfrm>
        </p:grpSpPr>
        <p:grpSp>
          <p:nvGrpSpPr>
            <p:cNvPr id="2" name="Group 99"/>
            <p:cNvGrpSpPr>
              <a:grpSpLocks noChangeAspect="1"/>
            </p:cNvGrpSpPr>
            <p:nvPr/>
          </p:nvGrpSpPr>
          <p:grpSpPr bwMode="auto">
            <a:xfrm>
              <a:off x="1187624" y="1700808"/>
              <a:ext cx="2608432" cy="4036410"/>
              <a:chOff x="4259" y="5257"/>
              <a:chExt cx="2413" cy="3733"/>
            </a:xfrm>
          </p:grpSpPr>
          <p:sp>
            <p:nvSpPr>
              <p:cNvPr id="67" name="Freeform 107"/>
              <p:cNvSpPr>
                <a:spLocks noChangeAspect="1"/>
              </p:cNvSpPr>
              <p:nvPr/>
            </p:nvSpPr>
            <p:spPr bwMode="auto">
              <a:xfrm>
                <a:off x="5132" y="5733"/>
                <a:ext cx="906" cy="183"/>
              </a:xfrm>
              <a:custGeom>
                <a:avLst/>
                <a:gdLst>
                  <a:gd name="T0" fmla="*/ 0 w 1278"/>
                  <a:gd name="T1" fmla="*/ 0 h 260"/>
                  <a:gd name="T2" fmla="*/ 642 w 1278"/>
                  <a:gd name="T3" fmla="*/ 129 h 26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278" h="260">
                    <a:moveTo>
                      <a:pt x="0" y="0"/>
                    </a:moveTo>
                    <a:lnTo>
                      <a:pt x="1278" y="260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8" name="Line 108"/>
              <p:cNvSpPr>
                <a:spLocks noChangeShapeType="1"/>
              </p:cNvSpPr>
              <p:nvPr/>
            </p:nvSpPr>
            <p:spPr bwMode="auto">
              <a:xfrm flipV="1">
                <a:off x="5132" y="5597"/>
                <a:ext cx="476" cy="13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9" name="Freeform 109"/>
              <p:cNvSpPr>
                <a:spLocks noChangeAspect="1"/>
              </p:cNvSpPr>
              <p:nvPr/>
            </p:nvSpPr>
            <p:spPr bwMode="auto">
              <a:xfrm>
                <a:off x="5613" y="5597"/>
                <a:ext cx="909" cy="156"/>
              </a:xfrm>
              <a:custGeom>
                <a:avLst/>
                <a:gdLst>
                  <a:gd name="T0" fmla="*/ 0 w 1283"/>
                  <a:gd name="T1" fmla="*/ 0 h 221"/>
                  <a:gd name="T2" fmla="*/ 644 w 1283"/>
                  <a:gd name="T3" fmla="*/ 110 h 22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283" h="221">
                    <a:moveTo>
                      <a:pt x="0" y="0"/>
                    </a:moveTo>
                    <a:lnTo>
                      <a:pt x="1283" y="221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1" name="Freeform 110"/>
              <p:cNvSpPr>
                <a:spLocks noChangeAspect="1"/>
              </p:cNvSpPr>
              <p:nvPr/>
            </p:nvSpPr>
            <p:spPr bwMode="auto">
              <a:xfrm>
                <a:off x="6030" y="5768"/>
                <a:ext cx="484" cy="148"/>
              </a:xfrm>
              <a:custGeom>
                <a:avLst/>
                <a:gdLst>
                  <a:gd name="T0" fmla="*/ 0 w 683"/>
                  <a:gd name="T1" fmla="*/ 104 h 210"/>
                  <a:gd name="T2" fmla="*/ 343 w 683"/>
                  <a:gd name="T3" fmla="*/ 0 h 21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683" h="210">
                    <a:moveTo>
                      <a:pt x="0" y="210"/>
                    </a:moveTo>
                    <a:lnTo>
                      <a:pt x="683" y="0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2" name="Line 111"/>
              <p:cNvSpPr>
                <a:spLocks noChangeShapeType="1"/>
              </p:cNvSpPr>
              <p:nvPr/>
            </p:nvSpPr>
            <p:spPr bwMode="auto">
              <a:xfrm>
                <a:off x="5132" y="5733"/>
                <a:ext cx="10" cy="2967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4" name="Line 112"/>
              <p:cNvSpPr>
                <a:spLocks noChangeShapeType="1"/>
              </p:cNvSpPr>
              <p:nvPr/>
            </p:nvSpPr>
            <p:spPr bwMode="auto">
              <a:xfrm>
                <a:off x="6034" y="5895"/>
                <a:ext cx="1" cy="306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5" name="Line 113"/>
              <p:cNvSpPr>
                <a:spLocks noChangeShapeType="1"/>
              </p:cNvSpPr>
              <p:nvPr/>
            </p:nvSpPr>
            <p:spPr bwMode="auto">
              <a:xfrm>
                <a:off x="5142" y="8700"/>
                <a:ext cx="892" cy="25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6" name="Freeform 114"/>
              <p:cNvSpPr>
                <a:spLocks noChangeAspect="1"/>
              </p:cNvSpPr>
              <p:nvPr/>
            </p:nvSpPr>
            <p:spPr bwMode="auto">
              <a:xfrm>
                <a:off x="6514" y="5753"/>
                <a:ext cx="32" cy="3075"/>
              </a:xfrm>
              <a:custGeom>
                <a:avLst/>
                <a:gdLst>
                  <a:gd name="T0" fmla="*/ 0 w 44"/>
                  <a:gd name="T1" fmla="*/ 0 h 4340"/>
                  <a:gd name="T2" fmla="*/ 23 w 44"/>
                  <a:gd name="T3" fmla="*/ 2179 h 4340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4" h="4340">
                    <a:moveTo>
                      <a:pt x="0" y="0"/>
                    </a:moveTo>
                    <a:lnTo>
                      <a:pt x="44" y="4340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8" name="Line 115"/>
              <p:cNvSpPr>
                <a:spLocks noChangeShapeType="1"/>
              </p:cNvSpPr>
              <p:nvPr/>
            </p:nvSpPr>
            <p:spPr bwMode="auto">
              <a:xfrm flipV="1">
                <a:off x="6034" y="8828"/>
                <a:ext cx="511" cy="13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82" name="Line 116"/>
              <p:cNvSpPr>
                <a:spLocks noChangeShapeType="1"/>
              </p:cNvSpPr>
              <p:nvPr/>
            </p:nvSpPr>
            <p:spPr bwMode="auto">
              <a:xfrm>
                <a:off x="4886" y="5767"/>
                <a:ext cx="1" cy="293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arrow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3" name="Text Box 117"/>
              <p:cNvSpPr txBox="1">
                <a:spLocks noChangeAspect="1" noChangeArrowheads="1"/>
              </p:cNvSpPr>
              <p:nvPr/>
            </p:nvSpPr>
            <p:spPr bwMode="auto">
              <a:xfrm>
                <a:off x="4259" y="6915"/>
                <a:ext cx="748" cy="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73152" tIns="36576" rIns="73152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AU" sz="1000" b="0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180 m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4" name="Text Box 118"/>
              <p:cNvSpPr txBox="1">
                <a:spLocks noChangeAspect="1" noChangeArrowheads="1"/>
              </p:cNvSpPr>
              <p:nvPr/>
            </p:nvSpPr>
            <p:spPr bwMode="auto">
              <a:xfrm>
                <a:off x="4886" y="5257"/>
                <a:ext cx="765" cy="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73152" tIns="36576" rIns="73152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AU" sz="1000" b="0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30 m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5" name="Text Box 119"/>
              <p:cNvSpPr txBox="1">
                <a:spLocks noChangeAspect="1" noChangeArrowheads="1"/>
              </p:cNvSpPr>
              <p:nvPr/>
            </p:nvSpPr>
            <p:spPr bwMode="auto">
              <a:xfrm>
                <a:off x="6084" y="5325"/>
                <a:ext cx="588" cy="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73152" tIns="36576" rIns="73152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AU" sz="1000" b="0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45 m</a:t>
                </a:r>
                <a:endParaRPr kumimoji="0" lang="en-US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7" name="Line 120"/>
              <p:cNvSpPr>
                <a:spLocks noChangeShapeType="1"/>
              </p:cNvSpPr>
              <p:nvPr/>
            </p:nvSpPr>
            <p:spPr bwMode="auto">
              <a:xfrm flipV="1">
                <a:off x="4996" y="5461"/>
                <a:ext cx="476" cy="13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arrow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138" name="Line 121"/>
              <p:cNvSpPr>
                <a:spLocks noChangeShapeType="1"/>
              </p:cNvSpPr>
              <p:nvPr/>
            </p:nvSpPr>
            <p:spPr bwMode="auto">
              <a:xfrm>
                <a:off x="5744" y="5461"/>
                <a:ext cx="884" cy="20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arrow" w="med" len="med"/>
                <a:tailEnd type="arrow" w="med" len="med"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grpSp>
            <p:nvGrpSpPr>
              <p:cNvPr id="3" name="Group 98"/>
              <p:cNvGrpSpPr>
                <a:grpSpLocks/>
              </p:cNvGrpSpPr>
              <p:nvPr/>
            </p:nvGrpSpPr>
            <p:grpSpPr bwMode="auto">
              <a:xfrm>
                <a:off x="5524" y="7938"/>
                <a:ext cx="829" cy="1052"/>
                <a:chOff x="5524" y="7938"/>
                <a:chExt cx="829" cy="1052"/>
              </a:xfrm>
            </p:grpSpPr>
            <p:sp>
              <p:nvSpPr>
                <p:cNvPr id="140" name="Line 123"/>
                <p:cNvSpPr>
                  <a:spLocks noChangeShapeType="1"/>
                </p:cNvSpPr>
                <p:nvPr/>
              </p:nvSpPr>
              <p:spPr bwMode="auto">
                <a:xfrm flipV="1">
                  <a:off x="5694" y="8236"/>
                  <a:ext cx="0" cy="499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sm" len="lg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  <p:sp>
              <p:nvSpPr>
                <p:cNvPr id="141" name="Line 124"/>
                <p:cNvSpPr>
                  <a:spLocks noChangeShapeType="1"/>
                </p:cNvSpPr>
                <p:nvPr/>
              </p:nvSpPr>
              <p:spPr bwMode="auto">
                <a:xfrm>
                  <a:off x="5694" y="8746"/>
                  <a:ext cx="425" cy="10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sm" len="lg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  <p:sp>
              <p:nvSpPr>
                <p:cNvPr id="142" name="Line 125"/>
                <p:cNvSpPr>
                  <a:spLocks noChangeShapeType="1"/>
                </p:cNvSpPr>
                <p:nvPr/>
              </p:nvSpPr>
              <p:spPr bwMode="auto">
                <a:xfrm flipV="1">
                  <a:off x="5694" y="8629"/>
                  <a:ext cx="436" cy="117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sm" len="lg"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  <p:sp>
              <p:nvSpPr>
                <p:cNvPr id="143" name="Text Box 126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6045" y="8363"/>
                  <a:ext cx="308" cy="3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AU" sz="8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y</a:t>
                  </a:r>
                  <a:endParaRPr kumimoji="0" 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4" name="Text Box 127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6045" y="8650"/>
                  <a:ext cx="308" cy="3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AU" sz="8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x</a:t>
                  </a:r>
                  <a:endParaRPr kumimoji="0" 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5" name="Text Box 128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524" y="7938"/>
                  <a:ext cx="308" cy="3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AU" sz="8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z</a:t>
                  </a:r>
                  <a:endParaRPr kumimoji="0" lang="en-US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730DBF1-41F6-444F-8152-5D4B952BF2AE}"/>
                </a:ext>
              </a:extLst>
            </p:cNvPr>
            <p:cNvGrpSpPr/>
            <p:nvPr/>
          </p:nvGrpSpPr>
          <p:grpSpPr>
            <a:xfrm>
              <a:off x="3748492" y="2132263"/>
              <a:ext cx="1079504" cy="456389"/>
              <a:chOff x="7826246" y="2368392"/>
              <a:chExt cx="1079504" cy="456389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18534B2-98D5-497D-AD54-090FB3807674}"/>
                  </a:ext>
                </a:extLst>
              </p:cNvPr>
              <p:cNvCxnSpPr/>
              <p:nvPr/>
            </p:nvCxnSpPr>
            <p:spPr>
              <a:xfrm flipV="1">
                <a:off x="7826246" y="2368392"/>
                <a:ext cx="894929" cy="381000"/>
              </a:xfrm>
              <a:prstGeom prst="line">
                <a:avLst/>
              </a:prstGeom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35" name="Arrow: Right 34">
                <a:extLst>
                  <a:ext uri="{FF2B5EF4-FFF2-40B4-BE49-F238E27FC236}">
                    <a16:creationId xmlns:a16="http://schemas.microsoft.com/office/drawing/2014/main" id="{16046DA2-1B33-40B8-98F7-BE09C567A51C}"/>
                  </a:ext>
                </a:extLst>
              </p:cNvPr>
              <p:cNvSpPr/>
              <p:nvPr/>
            </p:nvSpPr>
            <p:spPr>
              <a:xfrm rot="10330915">
                <a:off x="8588104" y="2578991"/>
                <a:ext cx="317646" cy="147131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dirty="0"/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03D4DB3F-2D06-4D52-ADE2-E78EC751BFC8}"/>
                  </a:ext>
                </a:extLst>
              </p:cNvPr>
              <p:cNvCxnSpPr>
                <a:stCxn id="35" idx="3"/>
              </p:cNvCxnSpPr>
              <p:nvPr/>
            </p:nvCxnSpPr>
            <p:spPr>
              <a:xfrm flipH="1">
                <a:off x="7882624" y="2674160"/>
                <a:ext cx="706956" cy="7523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Arc 36">
                <a:extLst>
                  <a:ext uri="{FF2B5EF4-FFF2-40B4-BE49-F238E27FC236}">
                    <a16:creationId xmlns:a16="http://schemas.microsoft.com/office/drawing/2014/main" id="{45ACEC17-E4A6-4A07-8666-347B0C0AA1F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20510884">
                <a:off x="8261489" y="2565011"/>
                <a:ext cx="45719" cy="259770"/>
              </a:xfrm>
              <a:prstGeom prst="arc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7E7C96-D442-4287-ACC1-4E36DE7AFAE0}"/>
                </a:ext>
              </a:extLst>
            </p:cNvPr>
            <p:cNvSpPr txBox="1"/>
            <p:nvPr/>
          </p:nvSpPr>
          <p:spPr>
            <a:xfrm>
              <a:off x="4167190" y="2172360"/>
              <a:ext cx="2920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i="1" dirty="0">
                  <a:sym typeface="Symbol" panose="05050102010706020507" pitchFamily="18" charset="2"/>
                </a:rPr>
                <a:t></a:t>
              </a:r>
              <a:endParaRPr lang="en-AU" sz="1600" i="1" dirty="0"/>
            </a:p>
          </p:txBody>
        </p:sp>
      </p:grpSp>
      <p:sp>
        <p:nvSpPr>
          <p:cNvPr id="38" name="Text Box 3">
            <a:extLst>
              <a:ext uri="{FF2B5EF4-FFF2-40B4-BE49-F238E27FC236}">
                <a16:creationId xmlns:a16="http://schemas.microsoft.com/office/drawing/2014/main" id="{A06B7FA9-8113-4D9D-89BC-0B2DDF51B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078" y="5138328"/>
            <a:ext cx="277451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Arial" charset="0"/>
                <a:cs typeface="Arial" charset="0"/>
              </a:rPr>
              <a:t>defines ‘response boundary’ in outcrossing method</a:t>
            </a:r>
            <a:endParaRPr lang="en-US" sz="1500" baseline="-25000" dirty="0">
              <a:latin typeface="Arial" charset="0"/>
              <a:cs typeface="Arial" charset="0"/>
            </a:endParaRPr>
          </a:p>
        </p:txBody>
      </p:sp>
      <p:sp>
        <p:nvSpPr>
          <p:cNvPr id="40" name="Rectangle 2">
            <a:extLst>
              <a:ext uri="{FF2B5EF4-FFF2-40B4-BE49-F238E27FC236}">
                <a16:creationId xmlns:a16="http://schemas.microsoft.com/office/drawing/2014/main" id="{F606AE80-E9F3-49D5-8419-DFAD52F46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79232"/>
            <a:ext cx="586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15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Analysis and prediction of extreme wind speeds and loads</a:t>
            </a:r>
          </a:p>
        </p:txBody>
      </p:sp>
      <p:pic>
        <p:nvPicPr>
          <p:cNvPr id="41" name="Picture 7">
            <a:extLst>
              <a:ext uri="{FF2B5EF4-FFF2-40B4-BE49-F238E27FC236}">
                <a16:creationId xmlns:a16="http://schemas.microsoft.com/office/drawing/2014/main" id="{98F97135-B3B4-43E0-9D56-B367D085B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7982"/>
            <a:ext cx="1314450" cy="46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4">
            <a:extLst>
              <a:ext uri="{FF2B5EF4-FFF2-40B4-BE49-F238E27FC236}">
                <a16:creationId xmlns:a16="http://schemas.microsoft.com/office/drawing/2014/main" id="{B3BC1545-3452-4385-BFE6-187B0F22E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087" y="1797775"/>
            <a:ext cx="389603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Peak base moments measured by seven wind-tunnel groups </a:t>
            </a:r>
          </a:p>
          <a:p>
            <a:pPr eaLnBrk="0" hangingPunct="0">
              <a:spcBef>
                <a:spcPct val="50000"/>
              </a:spcBef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(Holmes &amp;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Tse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 AWAS/ACEM 2012)</a:t>
            </a:r>
            <a:endParaRPr lang="en-US" dirty="0">
              <a:latin typeface="+mn-lt"/>
              <a:cs typeface="Arial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4FBAE3A-DD13-49AA-9BAB-EF1D7395B4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398" y="12945"/>
            <a:ext cx="1143000" cy="1143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E10793F-D98E-4F7D-AF7C-87D82799BD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01000" y="356998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25000">
        <p:wipe/>
      </p:transition>
    </mc:Choice>
    <mc:Fallback xmlns="">
      <p:transition advClick="0" advTm="2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28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04800" y="1060357"/>
            <a:ext cx="81472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latin typeface="Arial" charset="0"/>
                <a:cs typeface="Arial" charset="0"/>
              </a:rPr>
              <a:t>Generic building assumed to be located near Melbourne Airport</a:t>
            </a:r>
          </a:p>
        </p:txBody>
      </p:sp>
      <p:grpSp>
        <p:nvGrpSpPr>
          <p:cNvPr id="6" name="Group 94"/>
          <p:cNvGrpSpPr/>
          <p:nvPr/>
        </p:nvGrpSpPr>
        <p:grpSpPr>
          <a:xfrm>
            <a:off x="6629400" y="1676400"/>
            <a:ext cx="504055" cy="1440160"/>
            <a:chOff x="3923928" y="1052736"/>
            <a:chExt cx="504055" cy="1440160"/>
          </a:xfrm>
        </p:grpSpPr>
        <p:cxnSp>
          <p:nvCxnSpPr>
            <p:cNvPr id="70" name="Straight Arrow Connector 69"/>
            <p:cNvCxnSpPr/>
            <p:nvPr/>
          </p:nvCxnSpPr>
          <p:spPr>
            <a:xfrm flipV="1">
              <a:off x="4139952" y="1412776"/>
              <a:ext cx="0" cy="1080120"/>
            </a:xfrm>
            <a:prstGeom prst="straightConnector1">
              <a:avLst/>
            </a:prstGeom>
            <a:ln w="476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3995936" y="2204864"/>
              <a:ext cx="288032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 Box 3"/>
            <p:cNvSpPr txBox="1">
              <a:spLocks noChangeArrowheads="1"/>
            </p:cNvSpPr>
            <p:nvPr/>
          </p:nvSpPr>
          <p:spPr bwMode="auto">
            <a:xfrm>
              <a:off x="3923928" y="1052736"/>
              <a:ext cx="50405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>
                  <a:latin typeface="Monotype Corsiva" pitchFamily="66" charset="0"/>
                  <a:cs typeface="Arial" charset="0"/>
                </a:rPr>
                <a:t>N</a:t>
              </a:r>
              <a:endParaRPr lang="en-US" sz="2800" b="1" baseline="-25000" dirty="0">
                <a:latin typeface="Monotype Corsiva" pitchFamily="66" charset="0"/>
                <a:cs typeface="Arial" charset="0"/>
              </a:endParaRPr>
            </a:p>
          </p:txBody>
        </p:sp>
      </p:grpSp>
      <p:sp>
        <p:nvSpPr>
          <p:cNvPr id="101" name="Text Box 3"/>
          <p:cNvSpPr txBox="1">
            <a:spLocks noChangeArrowheads="1"/>
          </p:cNvSpPr>
          <p:nvPr/>
        </p:nvSpPr>
        <p:spPr bwMode="auto">
          <a:xfrm>
            <a:off x="4114803" y="5867400"/>
            <a:ext cx="480059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latin typeface="Arial" charset="0"/>
                <a:cs typeface="Arial" charset="0"/>
              </a:rPr>
              <a:t>8 different orientations with respect to the Melbourne Airport wind climate</a:t>
            </a:r>
            <a:endParaRPr lang="en-US" sz="2000" b="1" baseline="-25000" dirty="0">
              <a:latin typeface="Arial" charset="0"/>
              <a:cs typeface="Arial" charset="0"/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930F887B-A495-4DF1-B8E0-D36DDEFC8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758" y="1932550"/>
            <a:ext cx="1597451" cy="1597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81FDFD12-4488-4A0D-AEDE-C035798A4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61724">
            <a:off x="4248417" y="3131156"/>
            <a:ext cx="1635847" cy="1635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2140DB84-E8DD-419A-925A-8E33D560E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33800" y="4214326"/>
            <a:ext cx="1468226" cy="146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DE336D17-A44F-45D4-BABC-88008919B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39190" y="4716581"/>
            <a:ext cx="1312429" cy="1018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8633F706-C485-44C2-8B45-50AF7FEEF6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53633">
            <a:off x="1386215" y="4238219"/>
            <a:ext cx="1312429" cy="10180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0" name="Group 119">
            <a:extLst>
              <a:ext uri="{FF2B5EF4-FFF2-40B4-BE49-F238E27FC236}">
                <a16:creationId xmlns:a16="http://schemas.microsoft.com/office/drawing/2014/main" id="{72EBD38D-C387-4ED5-B9DE-3CD34BA31353}"/>
              </a:ext>
            </a:extLst>
          </p:cNvPr>
          <p:cNvGrpSpPr/>
          <p:nvPr/>
        </p:nvGrpSpPr>
        <p:grpSpPr>
          <a:xfrm>
            <a:off x="1189964" y="1625626"/>
            <a:ext cx="2975815" cy="2633959"/>
            <a:chOff x="0" y="0"/>
            <a:chExt cx="2310888" cy="2045417"/>
          </a:xfrm>
        </p:grpSpPr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38855881-6E58-42CB-81DF-6861E3A68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114300" y="1140542"/>
              <a:ext cx="1019175" cy="790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BFC8A2BB-9B6A-4D34-8A7D-FDE587F4D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096124">
              <a:off x="436306" y="422787"/>
              <a:ext cx="1019175" cy="790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AAF538A7-7A06-4329-AFB2-B3ECC3566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1713" y="0"/>
              <a:ext cx="1019175" cy="7905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Rectangle 2">
            <a:extLst>
              <a:ext uri="{FF2B5EF4-FFF2-40B4-BE49-F238E27FC236}">
                <a16:creationId xmlns:a16="http://schemas.microsoft.com/office/drawing/2014/main" id="{73EF2FC7-DE88-4537-A01B-1FFBD888D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79232"/>
            <a:ext cx="586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15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Analysis and prediction of extreme wind speeds and loads</a:t>
            </a: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182E4E40-4A8B-4B8E-BB87-3F07B57F8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7982"/>
            <a:ext cx="1314450" cy="46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15EA6F-70D0-45FF-A252-B0E8845ADC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398" y="12945"/>
            <a:ext cx="1143000" cy="1143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wipe/>
      </p:transition>
    </mc:Choice>
    <mc:Fallback xmlns="">
      <p:transition advClick="0" advTm="10000">
        <p:wip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04800" y="1060357"/>
            <a:ext cx="81472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latin typeface="Arial" charset="0"/>
                <a:cs typeface="Arial" charset="0"/>
              </a:rPr>
              <a:t>Generic building assumed to be located near Melbourne Airport</a:t>
            </a:r>
          </a:p>
        </p:txBody>
      </p:sp>
      <p:grpSp>
        <p:nvGrpSpPr>
          <p:cNvPr id="6" name="Group 94"/>
          <p:cNvGrpSpPr/>
          <p:nvPr/>
        </p:nvGrpSpPr>
        <p:grpSpPr>
          <a:xfrm>
            <a:off x="6629400" y="1676400"/>
            <a:ext cx="504055" cy="1440160"/>
            <a:chOff x="3923928" y="1052736"/>
            <a:chExt cx="504055" cy="1440160"/>
          </a:xfrm>
        </p:grpSpPr>
        <p:cxnSp>
          <p:nvCxnSpPr>
            <p:cNvPr id="70" name="Straight Arrow Connector 69"/>
            <p:cNvCxnSpPr/>
            <p:nvPr/>
          </p:nvCxnSpPr>
          <p:spPr>
            <a:xfrm flipV="1">
              <a:off x="4139952" y="1412776"/>
              <a:ext cx="0" cy="1080120"/>
            </a:xfrm>
            <a:prstGeom prst="straightConnector1">
              <a:avLst/>
            </a:prstGeom>
            <a:ln w="476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3995936" y="2204864"/>
              <a:ext cx="288032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 Box 3"/>
            <p:cNvSpPr txBox="1">
              <a:spLocks noChangeArrowheads="1"/>
            </p:cNvSpPr>
            <p:nvPr/>
          </p:nvSpPr>
          <p:spPr bwMode="auto">
            <a:xfrm>
              <a:off x="3923928" y="1052736"/>
              <a:ext cx="50405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>
                  <a:latin typeface="Monotype Corsiva" pitchFamily="66" charset="0"/>
                  <a:cs typeface="Arial" charset="0"/>
                </a:rPr>
                <a:t>N</a:t>
              </a:r>
              <a:endParaRPr lang="en-US" sz="2800" b="1" baseline="-25000" dirty="0">
                <a:latin typeface="Monotype Corsiva" pitchFamily="66" charset="0"/>
                <a:cs typeface="Arial" charset="0"/>
              </a:endParaRPr>
            </a:p>
          </p:txBody>
        </p:sp>
      </p:grpSp>
      <p:sp>
        <p:nvSpPr>
          <p:cNvPr id="101" name="Text Box 3"/>
          <p:cNvSpPr txBox="1">
            <a:spLocks noChangeArrowheads="1"/>
          </p:cNvSpPr>
          <p:nvPr/>
        </p:nvSpPr>
        <p:spPr bwMode="auto">
          <a:xfrm>
            <a:off x="4114803" y="5867400"/>
            <a:ext cx="480059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latin typeface="Arial" charset="0"/>
                <a:cs typeface="Arial" charset="0"/>
              </a:rPr>
              <a:t>8 different orientations with respect to the Melbourne Airport wind climate</a:t>
            </a:r>
            <a:endParaRPr lang="en-US" sz="2000" b="1" baseline="-25000" dirty="0">
              <a:latin typeface="Arial" charset="0"/>
              <a:cs typeface="Arial" charset="0"/>
            </a:endParaRP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930F887B-A495-4DF1-B8E0-D36DDEFC8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758" y="1932550"/>
            <a:ext cx="1597451" cy="1597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81FDFD12-4488-4A0D-AEDE-C035798A4B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61724">
            <a:off x="4248417" y="3131156"/>
            <a:ext cx="1635847" cy="1635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2140DB84-E8DD-419A-925A-8E33D560E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33800" y="4214326"/>
            <a:ext cx="1468226" cy="146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DE336D17-A44F-45D4-BABC-88008919B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39190" y="4716581"/>
            <a:ext cx="1312429" cy="1018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8633F706-C485-44C2-8B45-50AF7FEEF6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53633">
            <a:off x="1386215" y="4238219"/>
            <a:ext cx="1312429" cy="10180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0" name="Group 119">
            <a:extLst>
              <a:ext uri="{FF2B5EF4-FFF2-40B4-BE49-F238E27FC236}">
                <a16:creationId xmlns:a16="http://schemas.microsoft.com/office/drawing/2014/main" id="{72EBD38D-C387-4ED5-B9DE-3CD34BA31353}"/>
              </a:ext>
            </a:extLst>
          </p:cNvPr>
          <p:cNvGrpSpPr/>
          <p:nvPr/>
        </p:nvGrpSpPr>
        <p:grpSpPr>
          <a:xfrm>
            <a:off x="1189964" y="1625626"/>
            <a:ext cx="2975815" cy="2633959"/>
            <a:chOff x="0" y="0"/>
            <a:chExt cx="2310888" cy="2045417"/>
          </a:xfrm>
        </p:grpSpPr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38855881-6E58-42CB-81DF-6861E3A68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114300" y="1140542"/>
              <a:ext cx="1019175" cy="790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BFC8A2BB-9B6A-4D34-8A7D-FDE587F4D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096124">
              <a:off x="436306" y="422787"/>
              <a:ext cx="1019175" cy="790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AAF538A7-7A06-4329-AFB2-B3ECC3566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1713" y="0"/>
              <a:ext cx="1019175" cy="7905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Rectangle 2">
            <a:extLst>
              <a:ext uri="{FF2B5EF4-FFF2-40B4-BE49-F238E27FC236}">
                <a16:creationId xmlns:a16="http://schemas.microsoft.com/office/drawing/2014/main" id="{73EF2FC7-DE88-4537-A01B-1FFBD888D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79232"/>
            <a:ext cx="586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15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Analysis and prediction of extreme wind speeds and loads</a:t>
            </a: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182E4E40-4A8B-4B8E-BB87-3F07B57F8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7982"/>
            <a:ext cx="1314450" cy="46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15EA6F-70D0-45FF-A252-B0E8845ADC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398" y="12945"/>
            <a:ext cx="1143000" cy="1143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A8F15DF-30F9-4184-B988-0A48A0107269}"/>
              </a:ext>
            </a:extLst>
          </p:cNvPr>
          <p:cNvSpPr/>
          <p:nvPr/>
        </p:nvSpPr>
        <p:spPr>
          <a:xfrm>
            <a:off x="2960051" y="1909672"/>
            <a:ext cx="801699" cy="491976"/>
          </a:xfrm>
          <a:prstGeom prst="rect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9947B1-5990-4CE5-9FCC-4DD8723A253C}"/>
              </a:ext>
            </a:extLst>
          </p:cNvPr>
          <p:cNvSpPr/>
          <p:nvPr/>
        </p:nvSpPr>
        <p:spPr>
          <a:xfrm rot="5400000">
            <a:off x="4612753" y="3578355"/>
            <a:ext cx="830586" cy="491976"/>
          </a:xfrm>
          <a:prstGeom prst="rect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id="{AB984194-19A3-4122-BB65-EAD1BA893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1719" y="1670849"/>
            <a:ext cx="112822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Arial" charset="0"/>
                <a:cs typeface="Arial" charset="0"/>
              </a:rPr>
              <a:t>0 degrees</a:t>
            </a:r>
            <a:endParaRPr lang="en-US" sz="1500" baseline="-25000" dirty="0">
              <a:latin typeface="Arial" charset="0"/>
              <a:cs typeface="Arial" charset="0"/>
            </a:endParaRPr>
          </a:p>
        </p:txBody>
      </p:sp>
      <p:sp>
        <p:nvSpPr>
          <p:cNvPr id="23" name="Text Box 3">
            <a:extLst>
              <a:ext uri="{FF2B5EF4-FFF2-40B4-BE49-F238E27FC236}">
                <a16:creationId xmlns:a16="http://schemas.microsoft.com/office/drawing/2014/main" id="{01CE2376-93F0-4A18-AE05-2EB748A24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3256" y="3340853"/>
            <a:ext cx="126815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Arial" charset="0"/>
                <a:cs typeface="Arial" charset="0"/>
              </a:rPr>
              <a:t>90 degrees</a:t>
            </a:r>
            <a:endParaRPr lang="en-US" sz="1500" baseline="-25000" dirty="0">
              <a:latin typeface="Arial" charset="0"/>
              <a:cs typeface="Arial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0811A8-A489-4C71-8EA8-AA46492EC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23257" y="39438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39552" y="908720"/>
            <a:ext cx="698477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>
                <a:latin typeface="Arial" charset="0"/>
                <a:cs typeface="Arial" charset="0"/>
              </a:rPr>
              <a:t>Predictions of extreme base moments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043608" y="3140968"/>
            <a:ext cx="15841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Arial" charset="0"/>
                <a:cs typeface="Arial" charset="0"/>
              </a:rPr>
              <a:t>0 degrees</a:t>
            </a:r>
            <a:endParaRPr lang="en-US" sz="2000" baseline="-25000" dirty="0">
              <a:latin typeface="Arial" charset="0"/>
              <a:cs typeface="Arial" charset="0"/>
            </a:endParaRPr>
          </a:p>
        </p:txBody>
      </p:sp>
      <p:grpSp>
        <p:nvGrpSpPr>
          <p:cNvPr id="2" name="Group 70"/>
          <p:cNvGrpSpPr>
            <a:grpSpLocks noChangeAspect="1"/>
          </p:cNvGrpSpPr>
          <p:nvPr/>
        </p:nvGrpSpPr>
        <p:grpSpPr>
          <a:xfrm>
            <a:off x="971609" y="1700822"/>
            <a:ext cx="2057399" cy="1610677"/>
            <a:chOff x="971603" y="1700816"/>
            <a:chExt cx="2571748" cy="2013346"/>
          </a:xfrm>
        </p:grpSpPr>
        <p:sp>
          <p:nvSpPr>
            <p:cNvPr id="33" name="AutoShape 3"/>
            <p:cNvSpPr>
              <a:spLocks noChangeAspect="1" noChangeArrowheads="1"/>
            </p:cNvSpPr>
            <p:nvPr/>
          </p:nvSpPr>
          <p:spPr bwMode="auto">
            <a:xfrm>
              <a:off x="971603" y="1700816"/>
              <a:ext cx="2571748" cy="2013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19"/>
            <p:cNvSpPr>
              <a:spLocks noEditPoints="1"/>
            </p:cNvSpPr>
            <p:nvPr/>
          </p:nvSpPr>
          <p:spPr bwMode="auto">
            <a:xfrm>
              <a:off x="1992808" y="1883337"/>
              <a:ext cx="56133" cy="882864"/>
            </a:xfrm>
            <a:custGeom>
              <a:avLst/>
              <a:gdLst>
                <a:gd name="T0" fmla="*/ 5029784 w 128"/>
                <a:gd name="T1" fmla="*/ 2147483647 h 1003"/>
                <a:gd name="T2" fmla="*/ 5029784 w 128"/>
                <a:gd name="T3" fmla="*/ 780805234 h 1003"/>
                <a:gd name="T4" fmla="*/ 5961336 w 128"/>
                <a:gd name="T5" fmla="*/ 719806190 h 1003"/>
                <a:gd name="T6" fmla="*/ 6985650 w 128"/>
                <a:gd name="T7" fmla="*/ 780805234 h 1003"/>
                <a:gd name="T8" fmla="*/ 6985650 w 128"/>
                <a:gd name="T9" fmla="*/ 2147483647 h 1003"/>
                <a:gd name="T10" fmla="*/ 5961336 w 128"/>
                <a:gd name="T11" fmla="*/ 2147483647 h 1003"/>
                <a:gd name="T12" fmla="*/ 5029784 w 128"/>
                <a:gd name="T13" fmla="*/ 2147483647 h 1003"/>
                <a:gd name="T14" fmla="*/ 0 w 128"/>
                <a:gd name="T15" fmla="*/ 1305398421 h 1003"/>
                <a:gd name="T16" fmla="*/ 5961336 w 128"/>
                <a:gd name="T17" fmla="*/ 0 h 1003"/>
                <a:gd name="T18" fmla="*/ 11922447 w 128"/>
                <a:gd name="T19" fmla="*/ 1305398421 h 1003"/>
                <a:gd name="T20" fmla="*/ 0 w 128"/>
                <a:gd name="T21" fmla="*/ 1305398421 h 100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8"/>
                <a:gd name="T34" fmla="*/ 0 h 1003"/>
                <a:gd name="T35" fmla="*/ 128 w 128"/>
                <a:gd name="T36" fmla="*/ 1003 h 100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8" h="1003">
                  <a:moveTo>
                    <a:pt x="54" y="992"/>
                  </a:moveTo>
                  <a:lnTo>
                    <a:pt x="54" y="128"/>
                  </a:lnTo>
                  <a:cubicBezTo>
                    <a:pt x="54" y="123"/>
                    <a:pt x="59" y="118"/>
                    <a:pt x="64" y="118"/>
                  </a:cubicBezTo>
                  <a:cubicBezTo>
                    <a:pt x="70" y="118"/>
                    <a:pt x="75" y="123"/>
                    <a:pt x="75" y="128"/>
                  </a:cubicBezTo>
                  <a:lnTo>
                    <a:pt x="75" y="992"/>
                  </a:lnTo>
                  <a:cubicBezTo>
                    <a:pt x="75" y="998"/>
                    <a:pt x="70" y="1003"/>
                    <a:pt x="64" y="1003"/>
                  </a:cubicBezTo>
                  <a:cubicBezTo>
                    <a:pt x="59" y="1003"/>
                    <a:pt x="54" y="998"/>
                    <a:pt x="54" y="992"/>
                  </a:cubicBezTo>
                  <a:close/>
                  <a:moveTo>
                    <a:pt x="0" y="214"/>
                  </a:moveTo>
                  <a:lnTo>
                    <a:pt x="64" y="0"/>
                  </a:lnTo>
                  <a:lnTo>
                    <a:pt x="128" y="214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0000FF"/>
            </a:solidFill>
            <a:ln w="5080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35" name="Freeform 20"/>
            <p:cNvSpPr>
              <a:spLocks noEditPoints="1"/>
            </p:cNvSpPr>
            <p:nvPr/>
          </p:nvSpPr>
          <p:spPr bwMode="auto">
            <a:xfrm>
              <a:off x="2016805" y="2686094"/>
              <a:ext cx="1257386" cy="113076"/>
            </a:xfrm>
            <a:custGeom>
              <a:avLst/>
              <a:gdLst>
                <a:gd name="T0" fmla="*/ 859121 w 2906"/>
                <a:gd name="T1" fmla="*/ 336809407 h 128"/>
                <a:gd name="T2" fmla="*/ 238670640 w 2906"/>
                <a:gd name="T3" fmla="*/ 336809407 h 128"/>
                <a:gd name="T4" fmla="*/ 239615454 w 2906"/>
                <a:gd name="T5" fmla="*/ 399188336 h 128"/>
                <a:gd name="T6" fmla="*/ 238670640 w 2906"/>
                <a:gd name="T7" fmla="*/ 467793109 h 128"/>
                <a:gd name="T8" fmla="*/ 859121 w 2906"/>
                <a:gd name="T9" fmla="*/ 467793109 h 128"/>
                <a:gd name="T10" fmla="*/ 0 w 2906"/>
                <a:gd name="T11" fmla="*/ 399188336 h 128"/>
                <a:gd name="T12" fmla="*/ 859121 w 2906"/>
                <a:gd name="T13" fmla="*/ 336809407 h 128"/>
                <a:gd name="T14" fmla="*/ 231367669 w 2906"/>
                <a:gd name="T15" fmla="*/ 0 h 128"/>
                <a:gd name="T16" fmla="*/ 249667819 w 2906"/>
                <a:gd name="T17" fmla="*/ 399188336 h 128"/>
                <a:gd name="T18" fmla="*/ 231367669 w 2906"/>
                <a:gd name="T19" fmla="*/ 798365389 h 128"/>
                <a:gd name="T20" fmla="*/ 231367669 w 2906"/>
                <a:gd name="T21" fmla="*/ 0 h 12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906"/>
                <a:gd name="T34" fmla="*/ 0 h 128"/>
                <a:gd name="T35" fmla="*/ 2906 w 2906"/>
                <a:gd name="T36" fmla="*/ 128 h 12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906" h="128">
                  <a:moveTo>
                    <a:pt x="10" y="54"/>
                  </a:moveTo>
                  <a:lnTo>
                    <a:pt x="2778" y="54"/>
                  </a:lnTo>
                  <a:cubicBezTo>
                    <a:pt x="2784" y="54"/>
                    <a:pt x="2789" y="59"/>
                    <a:pt x="2789" y="64"/>
                  </a:cubicBezTo>
                  <a:cubicBezTo>
                    <a:pt x="2789" y="70"/>
                    <a:pt x="2784" y="75"/>
                    <a:pt x="2778" y="75"/>
                  </a:cubicBezTo>
                  <a:lnTo>
                    <a:pt x="10" y="75"/>
                  </a:lnTo>
                  <a:cubicBezTo>
                    <a:pt x="5" y="75"/>
                    <a:pt x="0" y="70"/>
                    <a:pt x="0" y="64"/>
                  </a:cubicBezTo>
                  <a:cubicBezTo>
                    <a:pt x="0" y="59"/>
                    <a:pt x="5" y="54"/>
                    <a:pt x="10" y="54"/>
                  </a:cubicBezTo>
                  <a:close/>
                  <a:moveTo>
                    <a:pt x="2693" y="0"/>
                  </a:moveTo>
                  <a:lnTo>
                    <a:pt x="2906" y="64"/>
                  </a:lnTo>
                  <a:lnTo>
                    <a:pt x="2693" y="128"/>
                  </a:lnTo>
                  <a:lnTo>
                    <a:pt x="2693" y="0"/>
                  </a:lnTo>
                  <a:close/>
                </a:path>
              </a:pathLst>
            </a:custGeom>
            <a:solidFill>
              <a:srgbClr val="0000FF"/>
            </a:solidFill>
            <a:ln w="5080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grpSp>
          <p:nvGrpSpPr>
            <p:cNvPr id="3" name="Group 25"/>
            <p:cNvGrpSpPr>
              <a:grpSpLocks/>
            </p:cNvGrpSpPr>
            <p:nvPr/>
          </p:nvGrpSpPr>
          <p:grpSpPr bwMode="auto">
            <a:xfrm>
              <a:off x="1910713" y="2484774"/>
              <a:ext cx="243338" cy="481065"/>
              <a:chOff x="8117" y="8773"/>
              <a:chExt cx="273" cy="540"/>
            </a:xfrm>
          </p:grpSpPr>
          <p:sp>
            <p:nvSpPr>
              <p:cNvPr id="45" name="Freeform 21"/>
              <p:cNvSpPr>
                <a:spLocks/>
              </p:cNvSpPr>
              <p:nvPr/>
            </p:nvSpPr>
            <p:spPr bwMode="auto">
              <a:xfrm>
                <a:off x="8117" y="8773"/>
                <a:ext cx="273" cy="540"/>
              </a:xfrm>
              <a:custGeom>
                <a:avLst/>
                <a:gdLst>
                  <a:gd name="T0" fmla="*/ 8 w 562"/>
                  <a:gd name="T1" fmla="*/ 182 h 547"/>
                  <a:gd name="T2" fmla="*/ 0 w 562"/>
                  <a:gd name="T3" fmla="*/ 90 h 547"/>
                  <a:gd name="T4" fmla="*/ 0 w 562"/>
                  <a:gd name="T5" fmla="*/ 96 h 547"/>
                  <a:gd name="T6" fmla="*/ 2 w 562"/>
                  <a:gd name="T7" fmla="*/ 424 h 547"/>
                  <a:gd name="T8" fmla="*/ 2 w 562"/>
                  <a:gd name="T9" fmla="*/ 502 h 547"/>
                  <a:gd name="T10" fmla="*/ 4 w 562"/>
                  <a:gd name="T11" fmla="*/ 505 h 547"/>
                  <a:gd name="T12" fmla="*/ 3 w 562"/>
                  <a:gd name="T13" fmla="*/ 343 h 547"/>
                  <a:gd name="T14" fmla="*/ 2 w 562"/>
                  <a:gd name="T15" fmla="*/ 420 h 547"/>
                  <a:gd name="T16" fmla="*/ 0 w 562"/>
                  <a:gd name="T17" fmla="*/ 93 h 547"/>
                  <a:gd name="T18" fmla="*/ 0 w 562"/>
                  <a:gd name="T19" fmla="*/ 93 h 547"/>
                  <a:gd name="T20" fmla="*/ 7 w 562"/>
                  <a:gd name="T21" fmla="*/ 185 h 547"/>
                  <a:gd name="T22" fmla="*/ 8 w 562"/>
                  <a:gd name="T23" fmla="*/ 182 h 54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62"/>
                  <a:gd name="T37" fmla="*/ 0 h 547"/>
                  <a:gd name="T38" fmla="*/ 562 w 562"/>
                  <a:gd name="T39" fmla="*/ 547 h 54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62" h="547">
                    <a:moveTo>
                      <a:pt x="562" y="194"/>
                    </a:moveTo>
                    <a:cubicBezTo>
                      <a:pt x="355" y="43"/>
                      <a:pt x="130" y="0"/>
                      <a:pt x="59" y="96"/>
                    </a:cubicBezTo>
                    <a:lnTo>
                      <a:pt x="56" y="102"/>
                    </a:lnTo>
                    <a:cubicBezTo>
                      <a:pt x="0" y="178"/>
                      <a:pt x="57" y="323"/>
                      <a:pt x="197" y="460"/>
                    </a:cubicBezTo>
                    <a:lnTo>
                      <a:pt x="135" y="544"/>
                    </a:lnTo>
                    <a:lnTo>
                      <a:pt x="305" y="547"/>
                    </a:lnTo>
                    <a:lnTo>
                      <a:pt x="262" y="371"/>
                    </a:lnTo>
                    <a:lnTo>
                      <a:pt x="200" y="455"/>
                    </a:lnTo>
                    <a:cubicBezTo>
                      <a:pt x="63" y="320"/>
                      <a:pt x="5" y="176"/>
                      <a:pt x="57" y="99"/>
                    </a:cubicBezTo>
                    <a:cubicBezTo>
                      <a:pt x="130" y="5"/>
                      <a:pt x="353" y="50"/>
                      <a:pt x="558" y="199"/>
                    </a:cubicBezTo>
                    <a:lnTo>
                      <a:pt x="562" y="194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6" name="Freeform 22"/>
              <p:cNvSpPr>
                <a:spLocks/>
              </p:cNvSpPr>
              <p:nvPr/>
            </p:nvSpPr>
            <p:spPr bwMode="auto">
              <a:xfrm>
                <a:off x="8144" y="8773"/>
                <a:ext cx="246" cy="197"/>
              </a:xfrm>
              <a:custGeom>
                <a:avLst/>
                <a:gdLst>
                  <a:gd name="T0" fmla="*/ 7 w 506"/>
                  <a:gd name="T1" fmla="*/ 182 h 199"/>
                  <a:gd name="T2" fmla="*/ 0 w 506"/>
                  <a:gd name="T3" fmla="*/ 90 h 199"/>
                  <a:gd name="T4" fmla="*/ 0 w 506"/>
                  <a:gd name="T5" fmla="*/ 96 h 199"/>
                  <a:gd name="T6" fmla="*/ 7 w 506"/>
                  <a:gd name="T7" fmla="*/ 187 h 199"/>
                  <a:gd name="T8" fmla="*/ 7 w 506"/>
                  <a:gd name="T9" fmla="*/ 182 h 1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6"/>
                  <a:gd name="T16" fmla="*/ 0 h 199"/>
                  <a:gd name="T17" fmla="*/ 506 w 506"/>
                  <a:gd name="T18" fmla="*/ 199 h 1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6" h="199">
                    <a:moveTo>
                      <a:pt x="506" y="194"/>
                    </a:moveTo>
                    <a:cubicBezTo>
                      <a:pt x="299" y="43"/>
                      <a:pt x="74" y="0"/>
                      <a:pt x="3" y="96"/>
                    </a:cubicBezTo>
                    <a:lnTo>
                      <a:pt x="0" y="102"/>
                    </a:lnTo>
                    <a:cubicBezTo>
                      <a:pt x="70" y="5"/>
                      <a:pt x="295" y="48"/>
                      <a:pt x="502" y="199"/>
                    </a:cubicBezTo>
                    <a:lnTo>
                      <a:pt x="506" y="194"/>
                    </a:lnTo>
                    <a:close/>
                  </a:path>
                </a:pathLst>
              </a:custGeom>
              <a:solidFill>
                <a:srgbClr val="0000CD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7" name="Freeform 23"/>
              <p:cNvSpPr>
                <a:spLocks/>
              </p:cNvSpPr>
              <p:nvPr/>
            </p:nvSpPr>
            <p:spPr bwMode="auto">
              <a:xfrm>
                <a:off x="8117" y="8773"/>
                <a:ext cx="273" cy="540"/>
              </a:xfrm>
              <a:custGeom>
                <a:avLst/>
                <a:gdLst>
                  <a:gd name="T0" fmla="*/ 8 w 562"/>
                  <a:gd name="T1" fmla="*/ 182 h 547"/>
                  <a:gd name="T2" fmla="*/ 0 w 562"/>
                  <a:gd name="T3" fmla="*/ 90 h 547"/>
                  <a:gd name="T4" fmla="*/ 0 w 562"/>
                  <a:gd name="T5" fmla="*/ 96 h 547"/>
                  <a:gd name="T6" fmla="*/ 2 w 562"/>
                  <a:gd name="T7" fmla="*/ 424 h 547"/>
                  <a:gd name="T8" fmla="*/ 2 w 562"/>
                  <a:gd name="T9" fmla="*/ 502 h 547"/>
                  <a:gd name="T10" fmla="*/ 4 w 562"/>
                  <a:gd name="T11" fmla="*/ 505 h 547"/>
                  <a:gd name="T12" fmla="*/ 3 w 562"/>
                  <a:gd name="T13" fmla="*/ 343 h 547"/>
                  <a:gd name="T14" fmla="*/ 2 w 562"/>
                  <a:gd name="T15" fmla="*/ 420 h 547"/>
                  <a:gd name="T16" fmla="*/ 0 w 562"/>
                  <a:gd name="T17" fmla="*/ 93 h 547"/>
                  <a:gd name="T18" fmla="*/ 0 w 562"/>
                  <a:gd name="T19" fmla="*/ 93 h 547"/>
                  <a:gd name="T20" fmla="*/ 7 w 562"/>
                  <a:gd name="T21" fmla="*/ 185 h 547"/>
                  <a:gd name="T22" fmla="*/ 8 w 562"/>
                  <a:gd name="T23" fmla="*/ 182 h 54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62"/>
                  <a:gd name="T37" fmla="*/ 0 h 547"/>
                  <a:gd name="T38" fmla="*/ 562 w 562"/>
                  <a:gd name="T39" fmla="*/ 547 h 54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62" h="547">
                    <a:moveTo>
                      <a:pt x="562" y="194"/>
                    </a:moveTo>
                    <a:cubicBezTo>
                      <a:pt x="355" y="43"/>
                      <a:pt x="130" y="0"/>
                      <a:pt x="59" y="96"/>
                    </a:cubicBezTo>
                    <a:lnTo>
                      <a:pt x="56" y="102"/>
                    </a:lnTo>
                    <a:cubicBezTo>
                      <a:pt x="0" y="178"/>
                      <a:pt x="57" y="323"/>
                      <a:pt x="197" y="460"/>
                    </a:cubicBezTo>
                    <a:lnTo>
                      <a:pt x="135" y="544"/>
                    </a:lnTo>
                    <a:lnTo>
                      <a:pt x="305" y="547"/>
                    </a:lnTo>
                    <a:lnTo>
                      <a:pt x="262" y="371"/>
                    </a:lnTo>
                    <a:lnTo>
                      <a:pt x="200" y="455"/>
                    </a:lnTo>
                    <a:cubicBezTo>
                      <a:pt x="63" y="320"/>
                      <a:pt x="5" y="176"/>
                      <a:pt x="57" y="99"/>
                    </a:cubicBezTo>
                    <a:cubicBezTo>
                      <a:pt x="130" y="5"/>
                      <a:pt x="353" y="50"/>
                      <a:pt x="558" y="199"/>
                    </a:cubicBezTo>
                    <a:lnTo>
                      <a:pt x="562" y="194"/>
                    </a:lnTo>
                    <a:close/>
                  </a:path>
                </a:pathLst>
              </a:custGeom>
              <a:noFill/>
              <a:ln w="508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8" name="Freeform 24"/>
              <p:cNvSpPr>
                <a:spLocks/>
              </p:cNvSpPr>
              <p:nvPr/>
            </p:nvSpPr>
            <p:spPr bwMode="auto">
              <a:xfrm>
                <a:off x="8144" y="8871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60000 65536"/>
                  <a:gd name="T5" fmla="*/ 0 60000 65536"/>
                  <a:gd name="T6" fmla="*/ 0 w 1"/>
                  <a:gd name="T7" fmla="*/ 0 h 3"/>
                  <a:gd name="T8" fmla="*/ 1 w 1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3">
                    <a:moveTo>
                      <a:pt x="0" y="3"/>
                    </a:move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noFill/>
              <a:ln w="508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</p:grpSp>
        <p:sp>
          <p:nvSpPr>
            <p:cNvPr id="37" name="Rectangle 26"/>
            <p:cNvSpPr>
              <a:spLocks noChangeArrowheads="1"/>
            </p:cNvSpPr>
            <p:nvPr/>
          </p:nvSpPr>
          <p:spPr bwMode="auto">
            <a:xfrm>
              <a:off x="2069430" y="1700816"/>
              <a:ext cx="221867" cy="33754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Rectangle 27"/>
            <p:cNvSpPr>
              <a:spLocks noChangeArrowheads="1"/>
            </p:cNvSpPr>
            <p:nvPr/>
          </p:nvSpPr>
          <p:spPr bwMode="auto">
            <a:xfrm>
              <a:off x="2093427" y="1722141"/>
              <a:ext cx="168260" cy="161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en-AU" sz="1400">
                  <a:solidFill>
                    <a:srgbClr val="0000FF"/>
                  </a:solidFill>
                  <a:latin typeface="Arial" charset="0"/>
                </a:rPr>
                <a:t>+Y</a:t>
              </a:r>
              <a:endParaRPr lang="en-US" sz="1400"/>
            </a:p>
          </p:txBody>
        </p:sp>
        <p:sp>
          <p:nvSpPr>
            <p:cNvPr id="39" name="Rectangle 28"/>
            <p:cNvSpPr>
              <a:spLocks noChangeArrowheads="1"/>
            </p:cNvSpPr>
            <p:nvPr/>
          </p:nvSpPr>
          <p:spPr bwMode="auto">
            <a:xfrm>
              <a:off x="2097076" y="2799171"/>
              <a:ext cx="179907" cy="2672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Rectangle 29"/>
            <p:cNvSpPr>
              <a:spLocks noChangeArrowheads="1"/>
            </p:cNvSpPr>
            <p:nvPr/>
          </p:nvSpPr>
          <p:spPr bwMode="auto">
            <a:xfrm>
              <a:off x="2121073" y="2819653"/>
              <a:ext cx="213026" cy="204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en-AU" sz="1000">
                  <a:solidFill>
                    <a:srgbClr val="0000FF"/>
                  </a:solidFill>
                  <a:latin typeface="Arial" charset="0"/>
                </a:rPr>
                <a:t>+Z</a:t>
              </a:r>
              <a:endParaRPr lang="en-US"/>
            </a:p>
          </p:txBody>
        </p:sp>
        <p:sp>
          <p:nvSpPr>
            <p:cNvPr id="41" name="Rectangle 30"/>
            <p:cNvSpPr>
              <a:spLocks noChangeArrowheads="1"/>
            </p:cNvSpPr>
            <p:nvPr/>
          </p:nvSpPr>
          <p:spPr bwMode="auto">
            <a:xfrm>
              <a:off x="3295522" y="2671784"/>
              <a:ext cx="228182" cy="2396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Rectangle 31"/>
            <p:cNvSpPr>
              <a:spLocks noChangeArrowheads="1"/>
            </p:cNvSpPr>
            <p:nvPr/>
          </p:nvSpPr>
          <p:spPr bwMode="auto">
            <a:xfrm>
              <a:off x="3319660" y="2693109"/>
              <a:ext cx="168260" cy="161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en-AU" sz="1400">
                  <a:solidFill>
                    <a:srgbClr val="0000FF"/>
                  </a:solidFill>
                  <a:latin typeface="Arial" charset="0"/>
                </a:rPr>
                <a:t>+X</a:t>
              </a:r>
              <a:endParaRPr lang="en-US" sz="1400"/>
            </a:p>
          </p:txBody>
        </p:sp>
        <p:sp>
          <p:nvSpPr>
            <p:cNvPr id="43" name="Rectangle 33"/>
            <p:cNvSpPr>
              <a:spLocks noChangeArrowheads="1"/>
            </p:cNvSpPr>
            <p:nvPr/>
          </p:nvSpPr>
          <p:spPr bwMode="auto">
            <a:xfrm>
              <a:off x="1747646" y="3396959"/>
              <a:ext cx="97251" cy="2048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endParaRPr lang="en-US"/>
            </a:p>
          </p:txBody>
        </p:sp>
        <p:sp>
          <p:nvSpPr>
            <p:cNvPr id="44" name="Rectangle 35"/>
            <p:cNvSpPr>
              <a:spLocks noChangeArrowheads="1"/>
            </p:cNvSpPr>
            <p:nvPr/>
          </p:nvSpPr>
          <p:spPr bwMode="auto">
            <a:xfrm>
              <a:off x="1171999" y="2210360"/>
              <a:ext cx="1777883" cy="108151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50721788-6F89-42C9-8477-2481EBF4B4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994" y="1584664"/>
            <a:ext cx="3450000" cy="2078572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1A07AF09-E1F3-465A-8C26-464DB532AE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994" y="3935316"/>
            <a:ext cx="3450000" cy="2092857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E74704A0-A295-47A9-A729-40BC1C9EAFB7}"/>
              </a:ext>
            </a:extLst>
          </p:cNvPr>
          <p:cNvSpPr txBox="1"/>
          <p:nvPr/>
        </p:nvSpPr>
        <p:spPr>
          <a:xfrm>
            <a:off x="297400" y="5822900"/>
            <a:ext cx="480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 Outcrossing - good agreement </a:t>
            </a:r>
          </a:p>
          <a:p>
            <a:r>
              <a:rPr lang="en-AU" sz="1400" dirty="0"/>
              <a:t>(N wind is dominant - </a:t>
            </a:r>
            <a:r>
              <a:rPr lang="en-AU" sz="1400" dirty="0" err="1"/>
              <a:t>alongwind</a:t>
            </a:r>
            <a:r>
              <a:rPr lang="en-AU" sz="1400" dirty="0"/>
              <a:t> for M</a:t>
            </a:r>
            <a:r>
              <a:rPr lang="en-AU" sz="1400" baseline="-25000" dirty="0"/>
              <a:t>x</a:t>
            </a:r>
            <a:r>
              <a:rPr lang="en-AU" sz="1400" dirty="0"/>
              <a:t>; crosswind for M</a:t>
            </a:r>
            <a:r>
              <a:rPr lang="en-AU" sz="1400" baseline="-25000" dirty="0"/>
              <a:t>y</a:t>
            </a:r>
            <a:r>
              <a:rPr lang="en-AU" sz="1400" dirty="0"/>
              <a:t>)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AF00527-3172-4E72-B7E9-F012252B8706}"/>
              </a:ext>
            </a:extLst>
          </p:cNvPr>
          <p:cNvSpPr txBox="1"/>
          <p:nvPr/>
        </p:nvSpPr>
        <p:spPr>
          <a:xfrm>
            <a:off x="251520" y="4783614"/>
            <a:ext cx="480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 Multisector slightly conservative at low ARIs</a:t>
            </a:r>
            <a:endParaRPr lang="en-AU" sz="14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F7D79F7-D82D-48F2-934F-F4E55EF4A675}"/>
              </a:ext>
            </a:extLst>
          </p:cNvPr>
          <p:cNvSpPr/>
          <p:nvPr/>
        </p:nvSpPr>
        <p:spPr>
          <a:xfrm>
            <a:off x="5162365" y="2065878"/>
            <a:ext cx="1255767" cy="360671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29998DF8-4269-47AA-AE85-3E8CF42C2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79232"/>
            <a:ext cx="586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15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Analysis and prediction of extreme wind speeds and loads</a:t>
            </a:r>
          </a:p>
        </p:txBody>
      </p:sp>
      <p:pic>
        <p:nvPicPr>
          <p:cNvPr id="28" name="Picture 7">
            <a:extLst>
              <a:ext uri="{FF2B5EF4-FFF2-40B4-BE49-F238E27FC236}">
                <a16:creationId xmlns:a16="http://schemas.microsoft.com/office/drawing/2014/main" id="{66A396D7-D2C0-4E6E-9212-D911A998B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7982"/>
            <a:ext cx="1314450" cy="46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739049A-C9E7-47C1-8842-CC16272502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398" y="12945"/>
            <a:ext cx="1143000" cy="11430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A7CBFC-E893-44EE-8AB9-6F216FA85C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03798" y="24579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6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25000">
        <p:wipe/>
      </p:transition>
    </mc:Choice>
    <mc:Fallback xmlns="">
      <p:transition advClick="0" advTm="2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55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39552" y="908720"/>
            <a:ext cx="698477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>
                <a:latin typeface="Arial" charset="0"/>
                <a:cs typeface="Arial" charset="0"/>
              </a:rPr>
              <a:t>Predictions of extreme base moments</a:t>
            </a:r>
          </a:p>
        </p:txBody>
      </p:sp>
      <p:sp>
        <p:nvSpPr>
          <p:cNvPr id="96" name="Text Box 3"/>
          <p:cNvSpPr txBox="1">
            <a:spLocks noChangeArrowheads="1"/>
          </p:cNvSpPr>
          <p:nvPr/>
        </p:nvSpPr>
        <p:spPr bwMode="auto">
          <a:xfrm>
            <a:off x="827024" y="3871896"/>
            <a:ext cx="18865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Arial" charset="0"/>
                <a:cs typeface="Arial" charset="0"/>
              </a:rPr>
              <a:t>90 degrees</a:t>
            </a:r>
            <a:endParaRPr lang="en-US" sz="2000" baseline="-25000" dirty="0">
              <a:latin typeface="Arial" charset="0"/>
              <a:cs typeface="Arial" charset="0"/>
            </a:endParaRPr>
          </a:p>
        </p:txBody>
      </p:sp>
      <p:grpSp>
        <p:nvGrpSpPr>
          <p:cNvPr id="49" name="Canvas 15">
            <a:extLst>
              <a:ext uri="{FF2B5EF4-FFF2-40B4-BE49-F238E27FC236}">
                <a16:creationId xmlns:a16="http://schemas.microsoft.com/office/drawing/2014/main" id="{0D7707F9-E6B9-4AC4-9595-7C2E2E5B7994}"/>
              </a:ext>
            </a:extLst>
          </p:cNvPr>
          <p:cNvGrpSpPr>
            <a:grpSpLocks noChangeAspect="1"/>
          </p:cNvGrpSpPr>
          <p:nvPr/>
        </p:nvGrpSpPr>
        <p:grpSpPr bwMode="auto">
          <a:xfrm rot="5400000">
            <a:off x="596618" y="1894081"/>
            <a:ext cx="2057399" cy="1610677"/>
            <a:chOff x="0" y="0"/>
            <a:chExt cx="18326" cy="14351"/>
          </a:xfrm>
        </p:grpSpPr>
        <p:sp>
          <p:nvSpPr>
            <p:cNvPr id="50" name="AutoShape 3">
              <a:extLst>
                <a:ext uri="{FF2B5EF4-FFF2-40B4-BE49-F238E27FC236}">
                  <a16:creationId xmlns:a16="http://schemas.microsoft.com/office/drawing/2014/main" id="{C5E327BE-DD8D-48AF-9C39-865A15D3688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0" y="0"/>
              <a:ext cx="18326" cy="14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146F416D-81D1-4162-85DA-28D8369D35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77" y="1301"/>
              <a:ext cx="400" cy="6293"/>
            </a:xfrm>
            <a:custGeom>
              <a:avLst/>
              <a:gdLst>
                <a:gd name="T0" fmla="*/ 5029784 w 128"/>
                <a:gd name="T1" fmla="*/ 2147483647 h 1003"/>
                <a:gd name="T2" fmla="*/ 5029784 w 128"/>
                <a:gd name="T3" fmla="*/ 780805234 h 1003"/>
                <a:gd name="T4" fmla="*/ 5961336 w 128"/>
                <a:gd name="T5" fmla="*/ 719806190 h 1003"/>
                <a:gd name="T6" fmla="*/ 6985650 w 128"/>
                <a:gd name="T7" fmla="*/ 780805234 h 1003"/>
                <a:gd name="T8" fmla="*/ 6985650 w 128"/>
                <a:gd name="T9" fmla="*/ 2147483647 h 1003"/>
                <a:gd name="T10" fmla="*/ 5961336 w 128"/>
                <a:gd name="T11" fmla="*/ 2147483647 h 1003"/>
                <a:gd name="T12" fmla="*/ 5029784 w 128"/>
                <a:gd name="T13" fmla="*/ 2147483647 h 1003"/>
                <a:gd name="T14" fmla="*/ 0 w 128"/>
                <a:gd name="T15" fmla="*/ 1305398421 h 1003"/>
                <a:gd name="T16" fmla="*/ 5961336 w 128"/>
                <a:gd name="T17" fmla="*/ 0 h 1003"/>
                <a:gd name="T18" fmla="*/ 11922447 w 128"/>
                <a:gd name="T19" fmla="*/ 1305398421 h 1003"/>
                <a:gd name="T20" fmla="*/ 0 w 128"/>
                <a:gd name="T21" fmla="*/ 1305398421 h 100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8"/>
                <a:gd name="T34" fmla="*/ 0 h 1003"/>
                <a:gd name="T35" fmla="*/ 128 w 128"/>
                <a:gd name="T36" fmla="*/ 1003 h 100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8" h="1003">
                  <a:moveTo>
                    <a:pt x="54" y="992"/>
                  </a:moveTo>
                  <a:lnTo>
                    <a:pt x="54" y="128"/>
                  </a:lnTo>
                  <a:cubicBezTo>
                    <a:pt x="54" y="123"/>
                    <a:pt x="59" y="118"/>
                    <a:pt x="64" y="118"/>
                  </a:cubicBezTo>
                  <a:cubicBezTo>
                    <a:pt x="70" y="118"/>
                    <a:pt x="75" y="123"/>
                    <a:pt x="75" y="128"/>
                  </a:cubicBezTo>
                  <a:lnTo>
                    <a:pt x="75" y="992"/>
                  </a:lnTo>
                  <a:cubicBezTo>
                    <a:pt x="75" y="998"/>
                    <a:pt x="70" y="1003"/>
                    <a:pt x="64" y="1003"/>
                  </a:cubicBezTo>
                  <a:cubicBezTo>
                    <a:pt x="59" y="1003"/>
                    <a:pt x="54" y="998"/>
                    <a:pt x="54" y="992"/>
                  </a:cubicBezTo>
                  <a:close/>
                  <a:moveTo>
                    <a:pt x="0" y="214"/>
                  </a:moveTo>
                  <a:lnTo>
                    <a:pt x="64" y="0"/>
                  </a:lnTo>
                  <a:lnTo>
                    <a:pt x="128" y="214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0000FF"/>
            </a:solidFill>
            <a:ln w="5080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209969FF-29B4-4240-8544-1B9FCC9DA5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48" y="7023"/>
              <a:ext cx="8960" cy="806"/>
            </a:xfrm>
            <a:custGeom>
              <a:avLst/>
              <a:gdLst>
                <a:gd name="T0" fmla="*/ 859121 w 2906"/>
                <a:gd name="T1" fmla="*/ 336809407 h 128"/>
                <a:gd name="T2" fmla="*/ 238670640 w 2906"/>
                <a:gd name="T3" fmla="*/ 336809407 h 128"/>
                <a:gd name="T4" fmla="*/ 239615454 w 2906"/>
                <a:gd name="T5" fmla="*/ 399188336 h 128"/>
                <a:gd name="T6" fmla="*/ 238670640 w 2906"/>
                <a:gd name="T7" fmla="*/ 467793109 h 128"/>
                <a:gd name="T8" fmla="*/ 859121 w 2906"/>
                <a:gd name="T9" fmla="*/ 467793109 h 128"/>
                <a:gd name="T10" fmla="*/ 0 w 2906"/>
                <a:gd name="T11" fmla="*/ 399188336 h 128"/>
                <a:gd name="T12" fmla="*/ 859121 w 2906"/>
                <a:gd name="T13" fmla="*/ 336809407 h 128"/>
                <a:gd name="T14" fmla="*/ 231367669 w 2906"/>
                <a:gd name="T15" fmla="*/ 0 h 128"/>
                <a:gd name="T16" fmla="*/ 249667819 w 2906"/>
                <a:gd name="T17" fmla="*/ 399188336 h 128"/>
                <a:gd name="T18" fmla="*/ 231367669 w 2906"/>
                <a:gd name="T19" fmla="*/ 798365389 h 128"/>
                <a:gd name="T20" fmla="*/ 231367669 w 2906"/>
                <a:gd name="T21" fmla="*/ 0 h 12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906"/>
                <a:gd name="T34" fmla="*/ 0 h 128"/>
                <a:gd name="T35" fmla="*/ 2906 w 2906"/>
                <a:gd name="T36" fmla="*/ 128 h 12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906" h="128">
                  <a:moveTo>
                    <a:pt x="10" y="54"/>
                  </a:moveTo>
                  <a:lnTo>
                    <a:pt x="2778" y="54"/>
                  </a:lnTo>
                  <a:cubicBezTo>
                    <a:pt x="2784" y="54"/>
                    <a:pt x="2789" y="59"/>
                    <a:pt x="2789" y="64"/>
                  </a:cubicBezTo>
                  <a:cubicBezTo>
                    <a:pt x="2789" y="70"/>
                    <a:pt x="2784" y="75"/>
                    <a:pt x="2778" y="75"/>
                  </a:cubicBezTo>
                  <a:lnTo>
                    <a:pt x="10" y="75"/>
                  </a:lnTo>
                  <a:cubicBezTo>
                    <a:pt x="5" y="75"/>
                    <a:pt x="0" y="70"/>
                    <a:pt x="0" y="64"/>
                  </a:cubicBezTo>
                  <a:cubicBezTo>
                    <a:pt x="0" y="59"/>
                    <a:pt x="5" y="54"/>
                    <a:pt x="10" y="54"/>
                  </a:cubicBezTo>
                  <a:close/>
                  <a:moveTo>
                    <a:pt x="2693" y="0"/>
                  </a:moveTo>
                  <a:lnTo>
                    <a:pt x="2906" y="64"/>
                  </a:lnTo>
                  <a:lnTo>
                    <a:pt x="2693" y="128"/>
                  </a:lnTo>
                  <a:lnTo>
                    <a:pt x="2693" y="0"/>
                  </a:lnTo>
                  <a:close/>
                </a:path>
              </a:pathLst>
            </a:custGeom>
            <a:solidFill>
              <a:srgbClr val="0000FF"/>
            </a:solidFill>
            <a:ln w="5080">
              <a:solidFill>
                <a:srgbClr val="0000FF"/>
              </a:solidFill>
              <a:bevel/>
              <a:headEnd/>
              <a:tailEnd/>
            </a:ln>
          </p:spPr>
          <p:txBody>
            <a:bodyPr/>
            <a:lstStyle/>
            <a:p>
              <a:endParaRPr lang="en-AU"/>
            </a:p>
          </p:txBody>
        </p:sp>
        <p:grpSp>
          <p:nvGrpSpPr>
            <p:cNvPr id="53" name="Group 25">
              <a:extLst>
                <a:ext uri="{FF2B5EF4-FFF2-40B4-BE49-F238E27FC236}">
                  <a16:creationId xmlns:a16="http://schemas.microsoft.com/office/drawing/2014/main" id="{0AA80A15-6F49-4BBE-A2E8-CBA9E15B9F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92" y="5588"/>
              <a:ext cx="1734" cy="3429"/>
              <a:chOff x="8117" y="8773"/>
              <a:chExt cx="273" cy="540"/>
            </a:xfrm>
          </p:grpSpPr>
          <p:sp>
            <p:nvSpPr>
              <p:cNvPr id="62" name="Freeform 21">
                <a:extLst>
                  <a:ext uri="{FF2B5EF4-FFF2-40B4-BE49-F238E27FC236}">
                    <a16:creationId xmlns:a16="http://schemas.microsoft.com/office/drawing/2014/main" id="{FD5226EC-7B5D-45F0-80CD-B5B4279B44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7" y="8773"/>
                <a:ext cx="273" cy="540"/>
              </a:xfrm>
              <a:custGeom>
                <a:avLst/>
                <a:gdLst>
                  <a:gd name="T0" fmla="*/ 8 w 562"/>
                  <a:gd name="T1" fmla="*/ 182 h 547"/>
                  <a:gd name="T2" fmla="*/ 0 w 562"/>
                  <a:gd name="T3" fmla="*/ 90 h 547"/>
                  <a:gd name="T4" fmla="*/ 0 w 562"/>
                  <a:gd name="T5" fmla="*/ 96 h 547"/>
                  <a:gd name="T6" fmla="*/ 2 w 562"/>
                  <a:gd name="T7" fmla="*/ 424 h 547"/>
                  <a:gd name="T8" fmla="*/ 2 w 562"/>
                  <a:gd name="T9" fmla="*/ 502 h 547"/>
                  <a:gd name="T10" fmla="*/ 4 w 562"/>
                  <a:gd name="T11" fmla="*/ 505 h 547"/>
                  <a:gd name="T12" fmla="*/ 3 w 562"/>
                  <a:gd name="T13" fmla="*/ 343 h 547"/>
                  <a:gd name="T14" fmla="*/ 2 w 562"/>
                  <a:gd name="T15" fmla="*/ 420 h 547"/>
                  <a:gd name="T16" fmla="*/ 0 w 562"/>
                  <a:gd name="T17" fmla="*/ 93 h 547"/>
                  <a:gd name="T18" fmla="*/ 0 w 562"/>
                  <a:gd name="T19" fmla="*/ 93 h 547"/>
                  <a:gd name="T20" fmla="*/ 7 w 562"/>
                  <a:gd name="T21" fmla="*/ 185 h 547"/>
                  <a:gd name="T22" fmla="*/ 8 w 562"/>
                  <a:gd name="T23" fmla="*/ 182 h 54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62"/>
                  <a:gd name="T37" fmla="*/ 0 h 547"/>
                  <a:gd name="T38" fmla="*/ 562 w 562"/>
                  <a:gd name="T39" fmla="*/ 547 h 54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62" h="547">
                    <a:moveTo>
                      <a:pt x="562" y="194"/>
                    </a:moveTo>
                    <a:cubicBezTo>
                      <a:pt x="355" y="43"/>
                      <a:pt x="130" y="0"/>
                      <a:pt x="59" y="96"/>
                    </a:cubicBezTo>
                    <a:lnTo>
                      <a:pt x="56" y="102"/>
                    </a:lnTo>
                    <a:cubicBezTo>
                      <a:pt x="0" y="178"/>
                      <a:pt x="57" y="323"/>
                      <a:pt x="197" y="460"/>
                    </a:cubicBezTo>
                    <a:lnTo>
                      <a:pt x="135" y="544"/>
                    </a:lnTo>
                    <a:lnTo>
                      <a:pt x="305" y="547"/>
                    </a:lnTo>
                    <a:lnTo>
                      <a:pt x="262" y="371"/>
                    </a:lnTo>
                    <a:lnTo>
                      <a:pt x="200" y="455"/>
                    </a:lnTo>
                    <a:cubicBezTo>
                      <a:pt x="63" y="320"/>
                      <a:pt x="5" y="176"/>
                      <a:pt x="57" y="99"/>
                    </a:cubicBezTo>
                    <a:cubicBezTo>
                      <a:pt x="130" y="5"/>
                      <a:pt x="353" y="50"/>
                      <a:pt x="558" y="199"/>
                    </a:cubicBezTo>
                    <a:lnTo>
                      <a:pt x="562" y="194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3" name="Freeform 22">
                <a:extLst>
                  <a:ext uri="{FF2B5EF4-FFF2-40B4-BE49-F238E27FC236}">
                    <a16:creationId xmlns:a16="http://schemas.microsoft.com/office/drawing/2014/main" id="{4CC2341F-2744-465E-9E07-F020A5F0CE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44" y="8773"/>
                <a:ext cx="246" cy="197"/>
              </a:xfrm>
              <a:custGeom>
                <a:avLst/>
                <a:gdLst>
                  <a:gd name="T0" fmla="*/ 7 w 506"/>
                  <a:gd name="T1" fmla="*/ 182 h 199"/>
                  <a:gd name="T2" fmla="*/ 0 w 506"/>
                  <a:gd name="T3" fmla="*/ 90 h 199"/>
                  <a:gd name="T4" fmla="*/ 0 w 506"/>
                  <a:gd name="T5" fmla="*/ 96 h 199"/>
                  <a:gd name="T6" fmla="*/ 7 w 506"/>
                  <a:gd name="T7" fmla="*/ 187 h 199"/>
                  <a:gd name="T8" fmla="*/ 7 w 506"/>
                  <a:gd name="T9" fmla="*/ 182 h 1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6"/>
                  <a:gd name="T16" fmla="*/ 0 h 199"/>
                  <a:gd name="T17" fmla="*/ 506 w 506"/>
                  <a:gd name="T18" fmla="*/ 199 h 1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6" h="199">
                    <a:moveTo>
                      <a:pt x="506" y="194"/>
                    </a:moveTo>
                    <a:cubicBezTo>
                      <a:pt x="299" y="43"/>
                      <a:pt x="74" y="0"/>
                      <a:pt x="3" y="96"/>
                    </a:cubicBezTo>
                    <a:lnTo>
                      <a:pt x="0" y="102"/>
                    </a:lnTo>
                    <a:cubicBezTo>
                      <a:pt x="70" y="5"/>
                      <a:pt x="295" y="48"/>
                      <a:pt x="502" y="199"/>
                    </a:cubicBezTo>
                    <a:lnTo>
                      <a:pt x="506" y="194"/>
                    </a:lnTo>
                    <a:close/>
                  </a:path>
                </a:pathLst>
              </a:custGeom>
              <a:solidFill>
                <a:srgbClr val="0000CD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4" name="Freeform 23">
                <a:extLst>
                  <a:ext uri="{FF2B5EF4-FFF2-40B4-BE49-F238E27FC236}">
                    <a16:creationId xmlns:a16="http://schemas.microsoft.com/office/drawing/2014/main" id="{A6DE6090-9FC3-4BAB-AD6E-6AA60A1EB4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7" y="8773"/>
                <a:ext cx="273" cy="540"/>
              </a:xfrm>
              <a:custGeom>
                <a:avLst/>
                <a:gdLst>
                  <a:gd name="T0" fmla="*/ 8 w 562"/>
                  <a:gd name="T1" fmla="*/ 182 h 547"/>
                  <a:gd name="T2" fmla="*/ 0 w 562"/>
                  <a:gd name="T3" fmla="*/ 90 h 547"/>
                  <a:gd name="T4" fmla="*/ 0 w 562"/>
                  <a:gd name="T5" fmla="*/ 96 h 547"/>
                  <a:gd name="T6" fmla="*/ 2 w 562"/>
                  <a:gd name="T7" fmla="*/ 424 h 547"/>
                  <a:gd name="T8" fmla="*/ 2 w 562"/>
                  <a:gd name="T9" fmla="*/ 502 h 547"/>
                  <a:gd name="T10" fmla="*/ 4 w 562"/>
                  <a:gd name="T11" fmla="*/ 505 h 547"/>
                  <a:gd name="T12" fmla="*/ 3 w 562"/>
                  <a:gd name="T13" fmla="*/ 343 h 547"/>
                  <a:gd name="T14" fmla="*/ 2 w 562"/>
                  <a:gd name="T15" fmla="*/ 420 h 547"/>
                  <a:gd name="T16" fmla="*/ 0 w 562"/>
                  <a:gd name="T17" fmla="*/ 93 h 547"/>
                  <a:gd name="T18" fmla="*/ 0 w 562"/>
                  <a:gd name="T19" fmla="*/ 93 h 547"/>
                  <a:gd name="T20" fmla="*/ 7 w 562"/>
                  <a:gd name="T21" fmla="*/ 185 h 547"/>
                  <a:gd name="T22" fmla="*/ 8 w 562"/>
                  <a:gd name="T23" fmla="*/ 182 h 54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62"/>
                  <a:gd name="T37" fmla="*/ 0 h 547"/>
                  <a:gd name="T38" fmla="*/ 562 w 562"/>
                  <a:gd name="T39" fmla="*/ 547 h 54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62" h="547">
                    <a:moveTo>
                      <a:pt x="562" y="194"/>
                    </a:moveTo>
                    <a:cubicBezTo>
                      <a:pt x="355" y="43"/>
                      <a:pt x="130" y="0"/>
                      <a:pt x="59" y="96"/>
                    </a:cubicBezTo>
                    <a:lnTo>
                      <a:pt x="56" y="102"/>
                    </a:lnTo>
                    <a:cubicBezTo>
                      <a:pt x="0" y="178"/>
                      <a:pt x="57" y="323"/>
                      <a:pt x="197" y="460"/>
                    </a:cubicBezTo>
                    <a:lnTo>
                      <a:pt x="135" y="544"/>
                    </a:lnTo>
                    <a:lnTo>
                      <a:pt x="305" y="547"/>
                    </a:lnTo>
                    <a:lnTo>
                      <a:pt x="262" y="371"/>
                    </a:lnTo>
                    <a:lnTo>
                      <a:pt x="200" y="455"/>
                    </a:lnTo>
                    <a:cubicBezTo>
                      <a:pt x="63" y="320"/>
                      <a:pt x="5" y="176"/>
                      <a:pt x="57" y="99"/>
                    </a:cubicBezTo>
                    <a:cubicBezTo>
                      <a:pt x="130" y="5"/>
                      <a:pt x="353" y="50"/>
                      <a:pt x="558" y="199"/>
                    </a:cubicBezTo>
                    <a:lnTo>
                      <a:pt x="562" y="194"/>
                    </a:lnTo>
                    <a:close/>
                  </a:path>
                </a:pathLst>
              </a:custGeom>
              <a:noFill/>
              <a:ln w="508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5" name="Freeform 24">
                <a:extLst>
                  <a:ext uri="{FF2B5EF4-FFF2-40B4-BE49-F238E27FC236}">
                    <a16:creationId xmlns:a16="http://schemas.microsoft.com/office/drawing/2014/main" id="{6492D345-1C0B-499B-BD6A-341CBF9F2D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44" y="8871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60000 65536"/>
                  <a:gd name="T5" fmla="*/ 0 60000 65536"/>
                  <a:gd name="T6" fmla="*/ 0 w 1"/>
                  <a:gd name="T7" fmla="*/ 0 h 3"/>
                  <a:gd name="T8" fmla="*/ 1 w 1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3">
                    <a:moveTo>
                      <a:pt x="0" y="3"/>
                    </a:move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noFill/>
              <a:ln w="5080" cap="rnd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</p:grpSp>
        <p:sp>
          <p:nvSpPr>
            <p:cNvPr id="54" name="Rectangle 26">
              <a:extLst>
                <a:ext uri="{FF2B5EF4-FFF2-40B4-BE49-F238E27FC236}">
                  <a16:creationId xmlns:a16="http://schemas.microsoft.com/office/drawing/2014/main" id="{2EB8C8A5-B87E-4B70-BB4F-2A883428E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3" y="0"/>
              <a:ext cx="1581" cy="240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Rectangle 27">
              <a:extLst>
                <a:ext uri="{FF2B5EF4-FFF2-40B4-BE49-F238E27FC236}">
                  <a16:creationId xmlns:a16="http://schemas.microsoft.com/office/drawing/2014/main" id="{E3F1214E-8478-424E-9C6F-CAFF9972E0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94" y="152"/>
              <a:ext cx="1199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en-AU" sz="1400">
                  <a:solidFill>
                    <a:srgbClr val="0000FF"/>
                  </a:solidFill>
                  <a:latin typeface="Arial" charset="0"/>
                </a:rPr>
                <a:t>+Y</a:t>
              </a:r>
              <a:endParaRPr lang="en-US" sz="1400"/>
            </a:p>
          </p:txBody>
        </p:sp>
        <p:sp>
          <p:nvSpPr>
            <p:cNvPr id="56" name="Rectangle 28">
              <a:extLst>
                <a:ext uri="{FF2B5EF4-FFF2-40B4-BE49-F238E27FC236}">
                  <a16:creationId xmlns:a16="http://schemas.microsoft.com/office/drawing/2014/main" id="{2D3CE92A-F85F-4C19-AA8C-B7FBE0C80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0" y="7829"/>
              <a:ext cx="1282" cy="190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Rectangle 29">
              <a:extLst>
                <a:ext uri="{FF2B5EF4-FFF2-40B4-BE49-F238E27FC236}">
                  <a16:creationId xmlns:a16="http://schemas.microsoft.com/office/drawing/2014/main" id="{478CCB22-2068-44E4-9A52-7A94B43D18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1" y="7975"/>
              <a:ext cx="1518" cy="1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en-AU" sz="1000">
                  <a:solidFill>
                    <a:srgbClr val="0000FF"/>
                  </a:solidFill>
                  <a:latin typeface="Arial" charset="0"/>
                </a:rPr>
                <a:t>+Z</a:t>
              </a:r>
              <a:endParaRPr lang="en-US"/>
            </a:p>
          </p:txBody>
        </p:sp>
        <p:sp>
          <p:nvSpPr>
            <p:cNvPr id="58" name="Rectangle 30">
              <a:extLst>
                <a:ext uri="{FF2B5EF4-FFF2-40B4-BE49-F238E27FC236}">
                  <a16:creationId xmlns:a16="http://schemas.microsoft.com/office/drawing/2014/main" id="{DBBF8B4A-81C8-4C2C-93CB-C3CDCB349A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60" y="6921"/>
              <a:ext cx="1626" cy="17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Rectangle 31">
              <a:extLst>
                <a:ext uri="{FF2B5EF4-FFF2-40B4-BE49-F238E27FC236}">
                  <a16:creationId xmlns:a16="http://schemas.microsoft.com/office/drawing/2014/main" id="{669476F8-A8A9-44FF-A664-552B6761F1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32" y="7073"/>
              <a:ext cx="1199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en-AU" sz="1400">
                  <a:solidFill>
                    <a:srgbClr val="0000FF"/>
                  </a:solidFill>
                  <a:latin typeface="Arial" charset="0"/>
                </a:rPr>
                <a:t>+X</a:t>
              </a:r>
              <a:endParaRPr lang="en-US" sz="1400"/>
            </a:p>
          </p:txBody>
        </p:sp>
        <p:sp>
          <p:nvSpPr>
            <p:cNvPr id="60" name="Rectangle 33">
              <a:extLst>
                <a:ext uri="{FF2B5EF4-FFF2-40B4-BE49-F238E27FC236}">
                  <a16:creationId xmlns:a16="http://schemas.microsoft.com/office/drawing/2014/main" id="{BC38F08F-586D-4F59-9AA7-CAE2A194B3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0" y="12090"/>
              <a:ext cx="693" cy="1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endParaRPr lang="en-US"/>
            </a:p>
          </p:txBody>
        </p:sp>
        <p:sp>
          <p:nvSpPr>
            <p:cNvPr id="61" name="Rectangle 35">
              <a:extLst>
                <a:ext uri="{FF2B5EF4-FFF2-40B4-BE49-F238E27FC236}">
                  <a16:creationId xmlns:a16="http://schemas.microsoft.com/office/drawing/2014/main" id="{DB70ED19-B34E-45B1-865F-1BAD812DFF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7" y="3632"/>
              <a:ext cx="10860" cy="770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42A3067F-033C-4A6F-B8C0-174A007299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591139"/>
            <a:ext cx="3450000" cy="207142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519D7ECF-C1F5-4408-B417-F41756F078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682" y="3865928"/>
            <a:ext cx="3450000" cy="2071429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05C7C8D9-E560-4E72-A0CB-24EFF8C53F74}"/>
              </a:ext>
            </a:extLst>
          </p:cNvPr>
          <p:cNvSpPr txBox="1"/>
          <p:nvPr/>
        </p:nvSpPr>
        <p:spPr>
          <a:xfrm>
            <a:off x="507394" y="5578284"/>
            <a:ext cx="5302196" cy="71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Out-crossing poor for M</a:t>
            </a:r>
            <a:r>
              <a:rPr lang="en-AU" sz="1600" baseline="-25000" dirty="0"/>
              <a:t>y</a:t>
            </a:r>
            <a:endParaRPr lang="en-AU" sz="1600" dirty="0"/>
          </a:p>
          <a:p>
            <a:endParaRPr lang="en-AU" sz="1600" baseline="-25000" dirty="0"/>
          </a:p>
          <a:p>
            <a:r>
              <a:rPr lang="en-AU" sz="1400" dirty="0"/>
              <a:t>(W is dominant wind direction – crosswind poorly predicted)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6D4EDC0-32F2-4D58-833C-F69A4DCAB768}"/>
              </a:ext>
            </a:extLst>
          </p:cNvPr>
          <p:cNvSpPr/>
          <p:nvPr/>
        </p:nvSpPr>
        <p:spPr>
          <a:xfrm>
            <a:off x="3048000" y="5181600"/>
            <a:ext cx="2362612" cy="533400"/>
          </a:xfrm>
          <a:custGeom>
            <a:avLst/>
            <a:gdLst>
              <a:gd name="connsiteX0" fmla="*/ 22098 w 1914927"/>
              <a:gd name="connsiteY0" fmla="*/ 389810 h 470206"/>
              <a:gd name="connsiteX1" fmla="*/ 119752 w 1914927"/>
              <a:gd name="connsiteY1" fmla="*/ 469709 h 470206"/>
              <a:gd name="connsiteX2" fmla="*/ 945375 w 1914927"/>
              <a:gd name="connsiteY2" fmla="*/ 398688 h 470206"/>
              <a:gd name="connsiteX3" fmla="*/ 1859775 w 1914927"/>
              <a:gd name="connsiteY3" fmla="*/ 16948 h 470206"/>
              <a:gd name="connsiteX4" fmla="*/ 1815387 w 1914927"/>
              <a:gd name="connsiteY4" fmla="*/ 52459 h 470206"/>
              <a:gd name="connsiteX0" fmla="*/ 2693 w 2165314"/>
              <a:gd name="connsiteY0" fmla="*/ 486464 h 502905"/>
              <a:gd name="connsiteX1" fmla="*/ 370139 w 2165314"/>
              <a:gd name="connsiteY1" fmla="*/ 469709 h 502905"/>
              <a:gd name="connsiteX2" fmla="*/ 1195762 w 2165314"/>
              <a:gd name="connsiteY2" fmla="*/ 398688 h 502905"/>
              <a:gd name="connsiteX3" fmla="*/ 2110162 w 2165314"/>
              <a:gd name="connsiteY3" fmla="*/ 16948 h 502905"/>
              <a:gd name="connsiteX4" fmla="*/ 2065774 w 2165314"/>
              <a:gd name="connsiteY4" fmla="*/ 52459 h 502905"/>
              <a:gd name="connsiteX0" fmla="*/ 2911 w 2165532"/>
              <a:gd name="connsiteY0" fmla="*/ 486464 h 506970"/>
              <a:gd name="connsiteX1" fmla="*/ 353495 w 2165532"/>
              <a:gd name="connsiteY1" fmla="*/ 484580 h 506970"/>
              <a:gd name="connsiteX2" fmla="*/ 1195980 w 2165532"/>
              <a:gd name="connsiteY2" fmla="*/ 398688 h 506970"/>
              <a:gd name="connsiteX3" fmla="*/ 2110380 w 2165532"/>
              <a:gd name="connsiteY3" fmla="*/ 16948 h 506970"/>
              <a:gd name="connsiteX4" fmla="*/ 2065992 w 2165532"/>
              <a:gd name="connsiteY4" fmla="*/ 52459 h 506970"/>
              <a:gd name="connsiteX0" fmla="*/ 1927 w 2291013"/>
              <a:gd name="connsiteY0" fmla="*/ 456724 h 490388"/>
              <a:gd name="connsiteX1" fmla="*/ 478976 w 2291013"/>
              <a:gd name="connsiteY1" fmla="*/ 484580 h 490388"/>
              <a:gd name="connsiteX2" fmla="*/ 1321461 w 2291013"/>
              <a:gd name="connsiteY2" fmla="*/ 398688 h 490388"/>
              <a:gd name="connsiteX3" fmla="*/ 2235861 w 2291013"/>
              <a:gd name="connsiteY3" fmla="*/ 16948 h 490388"/>
              <a:gd name="connsiteX4" fmla="*/ 2191473 w 2291013"/>
              <a:gd name="connsiteY4" fmla="*/ 52459 h 490388"/>
              <a:gd name="connsiteX0" fmla="*/ 1927 w 2250912"/>
              <a:gd name="connsiteY0" fmla="*/ 445745 h 479409"/>
              <a:gd name="connsiteX1" fmla="*/ 478976 w 2250912"/>
              <a:gd name="connsiteY1" fmla="*/ 473601 h 479409"/>
              <a:gd name="connsiteX2" fmla="*/ 1321461 w 2250912"/>
              <a:gd name="connsiteY2" fmla="*/ 387709 h 479409"/>
              <a:gd name="connsiteX3" fmla="*/ 2235861 w 2250912"/>
              <a:gd name="connsiteY3" fmla="*/ 5969 h 479409"/>
              <a:gd name="connsiteX4" fmla="*/ 1913249 w 2250912"/>
              <a:gd name="connsiteY4" fmla="*/ 138135 h 479409"/>
              <a:gd name="connsiteX0" fmla="*/ 1927 w 2495081"/>
              <a:gd name="connsiteY0" fmla="*/ 463203 h 496867"/>
              <a:gd name="connsiteX1" fmla="*/ 478976 w 2495081"/>
              <a:gd name="connsiteY1" fmla="*/ 491059 h 496867"/>
              <a:gd name="connsiteX2" fmla="*/ 1321461 w 2495081"/>
              <a:gd name="connsiteY2" fmla="*/ 405167 h 496867"/>
              <a:gd name="connsiteX3" fmla="*/ 2235861 w 2495081"/>
              <a:gd name="connsiteY3" fmla="*/ 23427 h 496867"/>
              <a:gd name="connsiteX4" fmla="*/ 2494988 w 2495081"/>
              <a:gd name="connsiteY4" fmla="*/ 29198 h 496867"/>
              <a:gd name="connsiteX0" fmla="*/ 1927 w 2495032"/>
              <a:gd name="connsiteY0" fmla="*/ 451156 h 484820"/>
              <a:gd name="connsiteX1" fmla="*/ 478976 w 2495032"/>
              <a:gd name="connsiteY1" fmla="*/ 479012 h 484820"/>
              <a:gd name="connsiteX2" fmla="*/ 1321461 w 2495032"/>
              <a:gd name="connsiteY2" fmla="*/ 393120 h 484820"/>
              <a:gd name="connsiteX3" fmla="*/ 1791793 w 2495032"/>
              <a:gd name="connsiteY3" fmla="*/ 224240 h 484820"/>
              <a:gd name="connsiteX4" fmla="*/ 2235861 w 2495032"/>
              <a:gd name="connsiteY4" fmla="*/ 11380 h 484820"/>
              <a:gd name="connsiteX5" fmla="*/ 2494988 w 2495032"/>
              <a:gd name="connsiteY5" fmla="*/ 17151 h 484820"/>
              <a:gd name="connsiteX0" fmla="*/ 1927 w 2495032"/>
              <a:gd name="connsiteY0" fmla="*/ 434005 h 467669"/>
              <a:gd name="connsiteX1" fmla="*/ 478976 w 2495032"/>
              <a:gd name="connsiteY1" fmla="*/ 461861 h 467669"/>
              <a:gd name="connsiteX2" fmla="*/ 1321461 w 2495032"/>
              <a:gd name="connsiteY2" fmla="*/ 375969 h 467669"/>
              <a:gd name="connsiteX3" fmla="*/ 1791793 w 2495032"/>
              <a:gd name="connsiteY3" fmla="*/ 207089 h 467669"/>
              <a:gd name="connsiteX4" fmla="*/ 2235861 w 2495032"/>
              <a:gd name="connsiteY4" fmla="*/ 83449 h 467669"/>
              <a:gd name="connsiteX5" fmla="*/ 2494988 w 2495032"/>
              <a:gd name="connsiteY5" fmla="*/ 0 h 467669"/>
              <a:gd name="connsiteX0" fmla="*/ 1927 w 2495032"/>
              <a:gd name="connsiteY0" fmla="*/ 434005 h 467669"/>
              <a:gd name="connsiteX1" fmla="*/ 478976 w 2495032"/>
              <a:gd name="connsiteY1" fmla="*/ 461861 h 467669"/>
              <a:gd name="connsiteX2" fmla="*/ 1321461 w 2495032"/>
              <a:gd name="connsiteY2" fmla="*/ 375969 h 467669"/>
              <a:gd name="connsiteX3" fmla="*/ 1791794 w 2495032"/>
              <a:gd name="connsiteY3" fmla="*/ 288874 h 467669"/>
              <a:gd name="connsiteX4" fmla="*/ 2235861 w 2495032"/>
              <a:gd name="connsiteY4" fmla="*/ 83449 h 467669"/>
              <a:gd name="connsiteX5" fmla="*/ 2494988 w 2495032"/>
              <a:gd name="connsiteY5" fmla="*/ 0 h 467669"/>
              <a:gd name="connsiteX0" fmla="*/ 1927 w 2402340"/>
              <a:gd name="connsiteY0" fmla="*/ 463744 h 497408"/>
              <a:gd name="connsiteX1" fmla="*/ 478976 w 2402340"/>
              <a:gd name="connsiteY1" fmla="*/ 491600 h 497408"/>
              <a:gd name="connsiteX2" fmla="*/ 1321461 w 2402340"/>
              <a:gd name="connsiteY2" fmla="*/ 405708 h 497408"/>
              <a:gd name="connsiteX3" fmla="*/ 1791794 w 2402340"/>
              <a:gd name="connsiteY3" fmla="*/ 318613 h 497408"/>
              <a:gd name="connsiteX4" fmla="*/ 2235861 w 2402340"/>
              <a:gd name="connsiteY4" fmla="*/ 113188 h 497408"/>
              <a:gd name="connsiteX5" fmla="*/ 2402247 w 2402340"/>
              <a:gd name="connsiteY5" fmla="*/ 0 h 497408"/>
              <a:gd name="connsiteX0" fmla="*/ 1927 w 2402340"/>
              <a:gd name="connsiteY0" fmla="*/ 463744 h 497408"/>
              <a:gd name="connsiteX1" fmla="*/ 478976 w 2402340"/>
              <a:gd name="connsiteY1" fmla="*/ 491600 h 497408"/>
              <a:gd name="connsiteX2" fmla="*/ 1321461 w 2402340"/>
              <a:gd name="connsiteY2" fmla="*/ 405708 h 497408"/>
              <a:gd name="connsiteX3" fmla="*/ 1791794 w 2402340"/>
              <a:gd name="connsiteY3" fmla="*/ 303743 h 497408"/>
              <a:gd name="connsiteX4" fmla="*/ 2235861 w 2402340"/>
              <a:gd name="connsiteY4" fmla="*/ 113188 h 497408"/>
              <a:gd name="connsiteX5" fmla="*/ 2402247 w 2402340"/>
              <a:gd name="connsiteY5" fmla="*/ 0 h 497408"/>
              <a:gd name="connsiteX0" fmla="*/ 1884 w 2410727"/>
              <a:gd name="connsiteY0" fmla="*/ 486049 h 508915"/>
              <a:gd name="connsiteX1" fmla="*/ 487363 w 2410727"/>
              <a:gd name="connsiteY1" fmla="*/ 491600 h 508915"/>
              <a:gd name="connsiteX2" fmla="*/ 1329848 w 2410727"/>
              <a:gd name="connsiteY2" fmla="*/ 405708 h 508915"/>
              <a:gd name="connsiteX3" fmla="*/ 1800181 w 2410727"/>
              <a:gd name="connsiteY3" fmla="*/ 303743 h 508915"/>
              <a:gd name="connsiteX4" fmla="*/ 2244248 w 2410727"/>
              <a:gd name="connsiteY4" fmla="*/ 113188 h 508915"/>
              <a:gd name="connsiteX5" fmla="*/ 2410634 w 2410727"/>
              <a:gd name="connsiteY5" fmla="*/ 0 h 508915"/>
              <a:gd name="connsiteX0" fmla="*/ 1935 w 2410778"/>
              <a:gd name="connsiteY0" fmla="*/ 486049 h 500773"/>
              <a:gd name="connsiteX1" fmla="*/ 478983 w 2410778"/>
              <a:gd name="connsiteY1" fmla="*/ 461860 h 500773"/>
              <a:gd name="connsiteX2" fmla="*/ 1329899 w 2410778"/>
              <a:gd name="connsiteY2" fmla="*/ 405708 h 500773"/>
              <a:gd name="connsiteX3" fmla="*/ 1800232 w 2410778"/>
              <a:gd name="connsiteY3" fmla="*/ 303743 h 500773"/>
              <a:gd name="connsiteX4" fmla="*/ 2244299 w 2410778"/>
              <a:gd name="connsiteY4" fmla="*/ 113188 h 500773"/>
              <a:gd name="connsiteX5" fmla="*/ 2410685 w 2410778"/>
              <a:gd name="connsiteY5" fmla="*/ 0 h 500773"/>
              <a:gd name="connsiteX0" fmla="*/ 1892 w 2419166"/>
              <a:gd name="connsiteY0" fmla="*/ 500919 h 513651"/>
              <a:gd name="connsiteX1" fmla="*/ 487371 w 2419166"/>
              <a:gd name="connsiteY1" fmla="*/ 461860 h 513651"/>
              <a:gd name="connsiteX2" fmla="*/ 1338287 w 2419166"/>
              <a:gd name="connsiteY2" fmla="*/ 405708 h 513651"/>
              <a:gd name="connsiteX3" fmla="*/ 1808620 w 2419166"/>
              <a:gd name="connsiteY3" fmla="*/ 303743 h 513651"/>
              <a:gd name="connsiteX4" fmla="*/ 2252687 w 2419166"/>
              <a:gd name="connsiteY4" fmla="*/ 113188 h 513651"/>
              <a:gd name="connsiteX5" fmla="*/ 2419073 w 2419166"/>
              <a:gd name="connsiteY5" fmla="*/ 0 h 513651"/>
              <a:gd name="connsiteX0" fmla="*/ 2184 w 2368872"/>
              <a:gd name="connsiteY0" fmla="*/ 478614 h 494584"/>
              <a:gd name="connsiteX1" fmla="*/ 437077 w 2368872"/>
              <a:gd name="connsiteY1" fmla="*/ 461860 h 494584"/>
              <a:gd name="connsiteX2" fmla="*/ 1287993 w 2368872"/>
              <a:gd name="connsiteY2" fmla="*/ 405708 h 494584"/>
              <a:gd name="connsiteX3" fmla="*/ 1758326 w 2368872"/>
              <a:gd name="connsiteY3" fmla="*/ 303743 h 494584"/>
              <a:gd name="connsiteX4" fmla="*/ 2202393 w 2368872"/>
              <a:gd name="connsiteY4" fmla="*/ 113188 h 494584"/>
              <a:gd name="connsiteX5" fmla="*/ 2368779 w 2368872"/>
              <a:gd name="connsiteY5" fmla="*/ 0 h 494584"/>
              <a:gd name="connsiteX0" fmla="*/ 2184 w 2368872"/>
              <a:gd name="connsiteY0" fmla="*/ 478614 h 494584"/>
              <a:gd name="connsiteX1" fmla="*/ 437077 w 2368872"/>
              <a:gd name="connsiteY1" fmla="*/ 461860 h 494584"/>
              <a:gd name="connsiteX2" fmla="*/ 1287993 w 2368872"/>
              <a:gd name="connsiteY2" fmla="*/ 405708 h 494584"/>
              <a:gd name="connsiteX3" fmla="*/ 1758326 w 2368872"/>
              <a:gd name="connsiteY3" fmla="*/ 303743 h 494584"/>
              <a:gd name="connsiteX4" fmla="*/ 2202393 w 2368872"/>
              <a:gd name="connsiteY4" fmla="*/ 113188 h 494584"/>
              <a:gd name="connsiteX5" fmla="*/ 2368779 w 2368872"/>
              <a:gd name="connsiteY5" fmla="*/ 0 h 494584"/>
              <a:gd name="connsiteX0" fmla="*/ 0 w 1931795"/>
              <a:gd name="connsiteY0" fmla="*/ 461860 h 461860"/>
              <a:gd name="connsiteX1" fmla="*/ 850916 w 1931795"/>
              <a:gd name="connsiteY1" fmla="*/ 405708 h 461860"/>
              <a:gd name="connsiteX2" fmla="*/ 1321249 w 1931795"/>
              <a:gd name="connsiteY2" fmla="*/ 303743 h 461860"/>
              <a:gd name="connsiteX3" fmla="*/ 1765316 w 1931795"/>
              <a:gd name="connsiteY3" fmla="*/ 113188 h 461860"/>
              <a:gd name="connsiteX4" fmla="*/ 1931702 w 1931795"/>
              <a:gd name="connsiteY4" fmla="*/ 0 h 461860"/>
              <a:gd name="connsiteX0" fmla="*/ 0 w 2243743"/>
              <a:gd name="connsiteY0" fmla="*/ 461860 h 461860"/>
              <a:gd name="connsiteX1" fmla="*/ 1162864 w 2243743"/>
              <a:gd name="connsiteY1" fmla="*/ 405708 h 461860"/>
              <a:gd name="connsiteX2" fmla="*/ 1633197 w 2243743"/>
              <a:gd name="connsiteY2" fmla="*/ 303743 h 461860"/>
              <a:gd name="connsiteX3" fmla="*/ 2077264 w 2243743"/>
              <a:gd name="connsiteY3" fmla="*/ 113188 h 461860"/>
              <a:gd name="connsiteX4" fmla="*/ 2243650 w 2243743"/>
              <a:gd name="connsiteY4" fmla="*/ 0 h 461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3743" h="461860">
                <a:moveTo>
                  <a:pt x="0" y="461860"/>
                </a:moveTo>
                <a:cubicBezTo>
                  <a:pt x="214301" y="449709"/>
                  <a:pt x="890664" y="432061"/>
                  <a:pt x="1162864" y="405708"/>
                </a:cubicBezTo>
                <a:cubicBezTo>
                  <a:pt x="1435064" y="379355"/>
                  <a:pt x="1480797" y="367366"/>
                  <a:pt x="1633197" y="303743"/>
                </a:cubicBezTo>
                <a:cubicBezTo>
                  <a:pt x="1785597" y="240120"/>
                  <a:pt x="1975522" y="163812"/>
                  <a:pt x="2077264" y="113188"/>
                </a:cubicBezTo>
                <a:cubicBezTo>
                  <a:pt x="2179006" y="62564"/>
                  <a:pt x="2246609" y="16276"/>
                  <a:pt x="2243650" y="0"/>
                </a:cubicBezTo>
              </a:path>
            </a:pathLst>
          </a:custGeom>
          <a:noFill/>
          <a:ln>
            <a:solidFill>
              <a:schemeClr val="tx1"/>
            </a:solidFill>
            <a:tailEnd type="stealth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85A5C68-D6FB-46ED-8199-09EEF1D35E3C}"/>
              </a:ext>
            </a:extLst>
          </p:cNvPr>
          <p:cNvSpPr txBox="1"/>
          <p:nvPr/>
        </p:nvSpPr>
        <p:spPr>
          <a:xfrm>
            <a:off x="318854" y="4783614"/>
            <a:ext cx="480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 Multisector slightly conservative for M</a:t>
            </a:r>
            <a:r>
              <a:rPr lang="en-AU" sz="1600" baseline="-25000" dirty="0"/>
              <a:t>x</a:t>
            </a:r>
            <a:endParaRPr lang="en-AU" sz="1400" dirty="0"/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9E9887A3-8A97-4826-AF16-CF660BC3D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79232"/>
            <a:ext cx="586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15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Analysis and prediction of extreme wind speeds and loads</a:t>
            </a:r>
          </a:p>
        </p:txBody>
      </p:sp>
      <p:pic>
        <p:nvPicPr>
          <p:cNvPr id="28" name="Picture 7">
            <a:extLst>
              <a:ext uri="{FF2B5EF4-FFF2-40B4-BE49-F238E27FC236}">
                <a16:creationId xmlns:a16="http://schemas.microsoft.com/office/drawing/2014/main" id="{89E23FAE-5E99-4912-9BE1-53DCECFD4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7982"/>
            <a:ext cx="1314450" cy="46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287645C-3BD9-42B9-9254-E9C23F6690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398" y="12945"/>
            <a:ext cx="1143000" cy="1143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A6AE9D6-4AD4-4D8E-BCAC-C7FA4295F3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90465" y="30238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19284"/>
      </p:ext>
    </p:extLst>
  </p:cSld>
  <p:clrMapOvr>
    <a:masterClrMapping/>
  </p:clrMapOvr>
  <p:transition advClick="0" advTm="2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39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Text Box 3">
            <a:extLst>
              <a:ext uri="{FF2B5EF4-FFF2-40B4-BE49-F238E27FC236}">
                <a16:creationId xmlns:a16="http://schemas.microsoft.com/office/drawing/2014/main" id="{A25F1924-8050-41AE-8111-6FC968032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086" y="936737"/>
            <a:ext cx="59177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dirty="0">
                <a:cs typeface="Arial" panose="020B0604020202020204" pitchFamily="34" charset="0"/>
              </a:rPr>
              <a:t>Summary and Conclusions</a:t>
            </a:r>
            <a:endParaRPr lang="en-US" altLang="en-US" sz="2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DAB21A2C-E876-42FC-8C04-A703CBF68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7982"/>
            <a:ext cx="1314450" cy="46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F8605BA-E344-43B6-91E5-6FCD1329F4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398" y="12945"/>
            <a:ext cx="1143000" cy="1143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0BE7BDF-3FA8-4DF7-99F2-747C78385210}"/>
              </a:ext>
            </a:extLst>
          </p:cNvPr>
          <p:cNvGrpSpPr/>
          <p:nvPr/>
        </p:nvGrpSpPr>
        <p:grpSpPr>
          <a:xfrm>
            <a:off x="382352" y="4621039"/>
            <a:ext cx="8534400" cy="1954451"/>
            <a:chOff x="360680" y="4606195"/>
            <a:chExt cx="8534400" cy="1954451"/>
          </a:xfrm>
        </p:grpSpPr>
        <p:sp>
          <p:nvSpPr>
            <p:cNvPr id="13" name="Text Box 3">
              <a:extLst>
                <a:ext uri="{FF2B5EF4-FFF2-40B4-BE49-F238E27FC236}">
                  <a16:creationId xmlns:a16="http://schemas.microsoft.com/office/drawing/2014/main" id="{40436C86-609A-4DBC-A6FC-D1B2BFC26B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680" y="4606195"/>
              <a:ext cx="8534400" cy="36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 typeface="Arial" panose="020B0604020202020204" pitchFamily="34" charset="0"/>
                <a:buChar char="•"/>
              </a:pPr>
              <a:r>
                <a:rPr lang="en-US" altLang="en-US" sz="1700" dirty="0">
                  <a:latin typeface="Times New Roman" panose="02020603050405020304" pitchFamily="18" charset="0"/>
                </a:rPr>
                <a:t>    </a:t>
              </a:r>
              <a:r>
                <a:rPr lang="en-US" altLang="en-US" sz="1700" dirty="0">
                  <a:cs typeface="Arial" panose="020B0604020202020204" pitchFamily="34" charset="0"/>
                </a:rPr>
                <a:t>Predictions of wind loads and response require consideration of wind direction</a:t>
              </a:r>
              <a:endParaRPr lang="en-US" altLang="en-US" sz="1700" dirty="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C03E573-B6B0-4054-BBD7-C8C8F006A2EC}"/>
                </a:ext>
              </a:extLst>
            </p:cNvPr>
            <p:cNvGrpSpPr/>
            <p:nvPr/>
          </p:nvGrpSpPr>
          <p:grpSpPr>
            <a:xfrm>
              <a:off x="593298" y="5183232"/>
              <a:ext cx="7903002" cy="1377414"/>
              <a:chOff x="593298" y="5183232"/>
              <a:chExt cx="7903002" cy="1377414"/>
            </a:xfrm>
          </p:grpSpPr>
          <p:sp>
            <p:nvSpPr>
              <p:cNvPr id="20" name="Text Box 3">
                <a:extLst>
                  <a:ext uri="{FF2B5EF4-FFF2-40B4-BE49-F238E27FC236}">
                    <a16:creationId xmlns:a16="http://schemas.microsoft.com/office/drawing/2014/main" id="{E929B5F6-C79D-4911-B831-85318E6519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3298" y="5183232"/>
                <a:ext cx="7848600" cy="661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Font typeface="Arial" panose="020B0604020202020204" pitchFamily="34" charset="0"/>
                  <a:buChar char="•"/>
                </a:pPr>
                <a:r>
                  <a:rPr lang="en-US" altLang="en-US" sz="2000" dirty="0">
                    <a:latin typeface="Times New Roman" panose="02020603050405020304" pitchFamily="18" charset="0"/>
                  </a:rPr>
                  <a:t>    ‘</a:t>
                </a:r>
                <a:r>
                  <a:rPr lang="en-US" altLang="en-US" sz="1700" dirty="0">
                    <a:cs typeface="Arial" panose="020B0604020202020204" pitchFamily="34" charset="0"/>
                  </a:rPr>
                  <a:t>Multi</a:t>
                </a:r>
                <a:r>
                  <a:rPr lang="en-US" altLang="en-US" dirty="0">
                    <a:cs typeface="Arial" panose="020B0604020202020204" pitchFamily="34" charset="0"/>
                  </a:rPr>
                  <a:t>-</a:t>
                </a:r>
                <a:r>
                  <a:rPr lang="en-US" altLang="en-US" sz="1700" dirty="0">
                    <a:cs typeface="Arial" panose="020B0604020202020204" pitchFamily="34" charset="0"/>
                  </a:rPr>
                  <a:t>sector’ - good agreement with direct calculation of base moments on generic building</a:t>
                </a:r>
              </a:p>
            </p:txBody>
          </p:sp>
          <p:sp>
            <p:nvSpPr>
              <p:cNvPr id="21" name="Text Box 3">
                <a:extLst>
                  <a:ext uri="{FF2B5EF4-FFF2-40B4-BE49-F238E27FC236}">
                    <a16:creationId xmlns:a16="http://schemas.microsoft.com/office/drawing/2014/main" id="{0141AD77-4EB6-48C1-9867-21955172EE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7700" y="5898926"/>
                <a:ext cx="7848600" cy="661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Font typeface="Arial" panose="020B0604020202020204" pitchFamily="34" charset="0"/>
                  <a:buChar char="•"/>
                </a:pPr>
                <a:r>
                  <a:rPr lang="en-US" altLang="en-US" sz="2000" dirty="0">
                    <a:latin typeface="Times New Roman" panose="02020603050405020304" pitchFamily="18" charset="0"/>
                  </a:rPr>
                  <a:t>    </a:t>
                </a:r>
                <a:r>
                  <a:rPr lang="en-US" altLang="en-US" sz="1700" dirty="0">
                    <a:cs typeface="Arial" panose="020B0604020202020204" pitchFamily="34" charset="0"/>
                  </a:rPr>
                  <a:t>‘Out-crossing’ – underpredicts responses in some cases; not suitable for mixed wind climates</a:t>
                </a: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996A48-37DD-479A-8A5E-CDE6FAA3F382}"/>
              </a:ext>
            </a:extLst>
          </p:cNvPr>
          <p:cNvGrpSpPr/>
          <p:nvPr/>
        </p:nvGrpSpPr>
        <p:grpSpPr>
          <a:xfrm>
            <a:off x="338148" y="3078940"/>
            <a:ext cx="8578604" cy="1280447"/>
            <a:chOff x="338148" y="3078940"/>
            <a:chExt cx="8578604" cy="1280447"/>
          </a:xfrm>
        </p:grpSpPr>
        <p:sp>
          <p:nvSpPr>
            <p:cNvPr id="16388" name="Text Box 3">
              <a:extLst>
                <a:ext uri="{FF2B5EF4-FFF2-40B4-BE49-F238E27FC236}">
                  <a16:creationId xmlns:a16="http://schemas.microsoft.com/office/drawing/2014/main" id="{FB99201B-F208-4697-873C-C6FB1D352D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148" y="3078940"/>
              <a:ext cx="8534400" cy="36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 typeface="Arial" panose="020B0604020202020204" pitchFamily="34" charset="0"/>
                <a:buChar char="•"/>
              </a:pPr>
              <a:r>
                <a:rPr lang="en-US" altLang="en-US" sz="1700" dirty="0">
                  <a:latin typeface="Times New Roman" panose="02020603050405020304" pitchFamily="18" charset="0"/>
                </a:rPr>
                <a:t>    </a:t>
              </a:r>
              <a:r>
                <a:rPr lang="en-US" altLang="en-US" sz="1700" dirty="0">
                  <a:cs typeface="Arial" panose="020B0604020202020204" pitchFamily="34" charset="0"/>
                </a:rPr>
                <a:t>GEV and GPD are equivalent – fitting methods may vary.</a:t>
              </a:r>
              <a:endParaRPr lang="en-US" altLang="en-US" sz="1700" dirty="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" name="Text Box 3">
              <a:extLst>
                <a:ext uri="{FF2B5EF4-FFF2-40B4-BE49-F238E27FC236}">
                  <a16:creationId xmlns:a16="http://schemas.microsoft.com/office/drawing/2014/main" id="{51FC4E58-BB2A-4E28-929B-2928297C10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2352" y="3944856"/>
              <a:ext cx="8534400" cy="41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 typeface="Arial" panose="020B0604020202020204" pitchFamily="34" charset="0"/>
                <a:buChar char="•"/>
              </a:pPr>
              <a:r>
                <a:rPr lang="en-US" altLang="en-US" sz="2000" dirty="0">
                  <a:cs typeface="Arial" panose="020B0604020202020204" pitchFamily="34" charset="0"/>
                </a:rPr>
                <a:t>     </a:t>
              </a:r>
              <a:r>
                <a:rPr lang="en-US" altLang="en-US" sz="1700" dirty="0">
                  <a:cs typeface="Arial" panose="020B0604020202020204" pitchFamily="34" charset="0"/>
                </a:rPr>
                <a:t>Ideally confidence limits should be determined.   ‘Bootstrapping’ is a good way.</a:t>
              </a:r>
              <a:endParaRPr lang="en-US" alt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 Box 3">
              <a:extLst>
                <a:ext uri="{FF2B5EF4-FFF2-40B4-BE49-F238E27FC236}">
                  <a16:creationId xmlns:a16="http://schemas.microsoft.com/office/drawing/2014/main" id="{90D6DD11-87FE-427D-8188-8E49DB5B07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2000" y="3496814"/>
              <a:ext cx="7375098" cy="36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 typeface="Arial" panose="020B0604020202020204" pitchFamily="34" charset="0"/>
                <a:buChar char="•"/>
              </a:pPr>
              <a:r>
                <a:rPr lang="en-US" altLang="en-US" sz="1700" dirty="0">
                  <a:latin typeface="Times New Roman" panose="02020603050405020304" pitchFamily="18" charset="0"/>
                </a:rPr>
                <a:t>    </a:t>
              </a:r>
              <a:r>
                <a:rPr lang="en-US" altLang="en-US" sz="1700" dirty="0">
                  <a:cs typeface="Arial" panose="020B0604020202020204" pitchFamily="34" charset="0"/>
                </a:rPr>
                <a:t>Four different ways of fitting GEV/GPD with a fixed shape factor</a:t>
              </a:r>
              <a:endParaRPr lang="en-US" altLang="en-US" sz="1700" dirty="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03367FA-8025-4C29-86FC-080F9988537F}"/>
              </a:ext>
            </a:extLst>
          </p:cNvPr>
          <p:cNvGrpSpPr/>
          <p:nvPr/>
        </p:nvGrpSpPr>
        <p:grpSpPr>
          <a:xfrm>
            <a:off x="307575" y="1627998"/>
            <a:ext cx="8598766" cy="1424922"/>
            <a:chOff x="317986" y="1559501"/>
            <a:chExt cx="8598766" cy="14249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25E79AB-8BC7-4445-B6FA-E57320381383}"/>
                </a:ext>
              </a:extLst>
            </p:cNvPr>
            <p:cNvGrpSpPr/>
            <p:nvPr/>
          </p:nvGrpSpPr>
          <p:grpSpPr>
            <a:xfrm>
              <a:off x="317986" y="1559501"/>
              <a:ext cx="8598766" cy="1127165"/>
              <a:chOff x="243637" y="1814094"/>
              <a:chExt cx="8598766" cy="1127165"/>
            </a:xfrm>
          </p:grpSpPr>
          <p:sp>
            <p:nvSpPr>
              <p:cNvPr id="17" name="Text Box 3">
                <a:extLst>
                  <a:ext uri="{FF2B5EF4-FFF2-40B4-BE49-F238E27FC236}">
                    <a16:creationId xmlns:a16="http://schemas.microsoft.com/office/drawing/2014/main" id="{10856DB3-1B87-4A09-85AD-3FAE7F4FCB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3637" y="1814094"/>
                <a:ext cx="8534400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Font typeface="Arial" panose="020B0604020202020204" pitchFamily="34" charset="0"/>
                  <a:buChar char="•"/>
                </a:pPr>
                <a:r>
                  <a:rPr lang="en-US" altLang="en-US" sz="2000" dirty="0">
                    <a:cs typeface="Arial" panose="020B0604020202020204" pitchFamily="34" charset="0"/>
                  </a:rPr>
                  <a:t>     </a:t>
                </a:r>
                <a:r>
                  <a:rPr lang="en-US" altLang="en-US" sz="1700" dirty="0">
                    <a:cs typeface="Arial" panose="020B0604020202020204" pitchFamily="34" charset="0"/>
                  </a:rPr>
                  <a:t>‘Return period’ and ‘average recurrence interval’ are different concepts</a:t>
                </a:r>
                <a:endParaRPr lang="en-US" altLang="en-US" sz="1700" dirty="0">
                  <a:solidFill>
                    <a:srgbClr val="FF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" name="Text Box 3">
                <a:extLst>
                  <a:ext uri="{FF2B5EF4-FFF2-40B4-BE49-F238E27FC236}">
                    <a16:creationId xmlns:a16="http://schemas.microsoft.com/office/drawing/2014/main" id="{A58D7C09-EAAA-452E-8B3C-A0412437A5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8003" y="2279539"/>
                <a:ext cx="8534400" cy="661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Font typeface="Arial" panose="020B0604020202020204" pitchFamily="34" charset="0"/>
                  <a:buChar char="•"/>
                </a:pPr>
                <a:r>
                  <a:rPr lang="en-US" altLang="en-US" sz="2000" dirty="0">
                    <a:cs typeface="Arial" panose="020B0604020202020204" pitchFamily="34" charset="0"/>
                  </a:rPr>
                  <a:t>     </a:t>
                </a:r>
                <a:r>
                  <a:rPr lang="en-US" altLang="en-US" sz="1600" dirty="0">
                    <a:cs typeface="Arial" panose="020B0604020202020204" pitchFamily="34" charset="0"/>
                  </a:rPr>
                  <a:t>Extreme winds from different storm types should be separated before extreme value distributions are fitted</a:t>
                </a:r>
                <a:endParaRPr lang="en-US" altLang="en-US" sz="1600" dirty="0">
                  <a:solidFill>
                    <a:srgbClr val="FF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Text Box 3">
              <a:extLst>
                <a:ext uri="{FF2B5EF4-FFF2-40B4-BE49-F238E27FC236}">
                  <a16:creationId xmlns:a16="http://schemas.microsoft.com/office/drawing/2014/main" id="{0505490E-DA18-4D2F-9766-0DD4AB704E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5749" y="2617723"/>
              <a:ext cx="7467600" cy="36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 typeface="Arial" panose="020B0604020202020204" pitchFamily="34" charset="0"/>
                <a:buChar char="•"/>
              </a:pPr>
              <a:r>
                <a:rPr lang="en-US" altLang="en-US" sz="1700" dirty="0">
                  <a:latin typeface="Times New Roman" panose="02020603050405020304" pitchFamily="18" charset="0"/>
                </a:rPr>
                <a:t>    </a:t>
              </a:r>
              <a:r>
                <a:rPr lang="en-US" altLang="en-US" sz="1600" dirty="0">
                  <a:cs typeface="Arial" panose="020B0604020202020204" pitchFamily="34" charset="0"/>
                </a:rPr>
                <a:t>Correct for terrain variations &amp; gust duration if instruments change</a:t>
              </a:r>
              <a:endParaRPr lang="en-US" altLang="en-US" sz="1600" dirty="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A509939-8A6C-4CA1-AE89-6C9D4C8DFD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03798" y="321780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40000">
        <p:wipe/>
      </p:transition>
    </mc:Choice>
    <mc:Fallback xmlns="">
      <p:transition advClick="0" advTm="4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8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2286000" y="279232"/>
            <a:ext cx="586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15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Analysis and prediction of extreme wind speeds and loads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FC7341C2-FF2D-4B67-8878-AD6A75098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076" y="1195026"/>
            <a:ext cx="72844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‘Return period’ versus ‘average recurrence interval’</a:t>
            </a:r>
            <a:endParaRPr lang="en-US" sz="2400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5937B34C-3419-4514-88D3-386F21894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7982"/>
            <a:ext cx="1314450" cy="46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56F8CF6-F604-4768-A10C-AC1271DA27D3}"/>
              </a:ext>
            </a:extLst>
          </p:cNvPr>
          <p:cNvGrpSpPr/>
          <p:nvPr/>
        </p:nvGrpSpPr>
        <p:grpSpPr>
          <a:xfrm>
            <a:off x="744011" y="1887239"/>
            <a:ext cx="6648450" cy="2828699"/>
            <a:chOff x="753099" y="2128654"/>
            <a:chExt cx="6648450" cy="282869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F0C1826-04BC-42CB-B60F-3F1D78D4810E}"/>
                </a:ext>
              </a:extLst>
            </p:cNvPr>
            <p:cNvSpPr txBox="1"/>
            <p:nvPr/>
          </p:nvSpPr>
          <p:spPr>
            <a:xfrm>
              <a:off x="753099" y="2128654"/>
              <a:ext cx="6648450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14313" indent="-214313">
                <a:spcBef>
                  <a:spcPct val="50000"/>
                </a:spcBef>
                <a:buFont typeface="Wingdings" panose="05000000000000000000" pitchFamily="2" charset="2"/>
                <a:buChar char="§"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Return period   (Gumbel, 1941)</a:t>
              </a:r>
            </a:p>
            <a:p>
              <a:pPr>
                <a:spcBef>
                  <a:spcPct val="50000"/>
                </a:spcBef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- reciprocal of </a:t>
              </a:r>
              <a:r>
                <a:rPr lang="en-US" u="sng" dirty="0">
                  <a:latin typeface="Calibri" panose="020F0502020204030204" pitchFamily="34" charset="0"/>
                  <a:cs typeface="Calibri" panose="020F0502020204030204" pitchFamily="34" charset="0"/>
                </a:rPr>
                <a:t>probability of exceedance 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of epoch (annual) maximum</a:t>
              </a:r>
              <a:endParaRPr lang="en-US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E2F25D0-6A58-42F9-B710-7886D80A4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2900784"/>
              <a:ext cx="1317567" cy="205656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2D24414-C22E-4A1D-BE51-CD1A12142B57}"/>
                </a:ext>
              </a:extLst>
            </p:cNvPr>
            <p:cNvSpPr txBox="1"/>
            <p:nvPr/>
          </p:nvSpPr>
          <p:spPr>
            <a:xfrm>
              <a:off x="1270624" y="3051896"/>
              <a:ext cx="2519051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Cannot be less than 1, </a:t>
              </a:r>
            </a:p>
            <a:p>
              <a:pPr>
                <a:spcBef>
                  <a:spcPct val="50000"/>
                </a:spcBef>
              </a:pP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since a probability cannot be greater than 1</a:t>
              </a:r>
              <a:endPara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55DA2DF-9586-4DFD-92B5-01157F678B5D}"/>
              </a:ext>
            </a:extLst>
          </p:cNvPr>
          <p:cNvGrpSpPr/>
          <p:nvPr/>
        </p:nvGrpSpPr>
        <p:grpSpPr>
          <a:xfrm>
            <a:off x="833750" y="4836025"/>
            <a:ext cx="7476500" cy="1258813"/>
            <a:chOff x="753099" y="4999597"/>
            <a:chExt cx="7476500" cy="125881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FF382B9-EA68-48AC-A1CF-D17B1D191351}"/>
                </a:ext>
              </a:extLst>
            </p:cNvPr>
            <p:cNvSpPr txBox="1"/>
            <p:nvPr/>
          </p:nvSpPr>
          <p:spPr>
            <a:xfrm>
              <a:off x="753099" y="4999597"/>
              <a:ext cx="7476500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14313" indent="-214313">
                <a:spcBef>
                  <a:spcPct val="50000"/>
                </a:spcBef>
                <a:buFont typeface="Wingdings" panose="05000000000000000000" pitchFamily="2" charset="2"/>
                <a:buChar char="§"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Average recurrence interval</a:t>
              </a:r>
            </a:p>
            <a:p>
              <a:pPr>
                <a:spcBef>
                  <a:spcPct val="50000"/>
                </a:spcBef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- reciprocal of </a:t>
              </a:r>
              <a:r>
                <a:rPr lang="en-US" u="sng" dirty="0">
                  <a:latin typeface="Calibri" panose="020F0502020204030204" pitchFamily="34" charset="0"/>
                  <a:cs typeface="Calibri" panose="020F0502020204030204" pitchFamily="34" charset="0"/>
                </a:rPr>
                <a:t>crossing rate 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of high values by a stationary random process </a:t>
              </a:r>
              <a:endParaRPr lang="en-US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F5BE2A-1628-4010-99F9-6966897EA182}"/>
                </a:ext>
              </a:extLst>
            </p:cNvPr>
            <p:cNvSpPr txBox="1"/>
            <p:nvPr/>
          </p:nvSpPr>
          <p:spPr>
            <a:xfrm>
              <a:off x="1257924" y="5919856"/>
              <a:ext cx="28194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Can be less than 1 year</a:t>
              </a:r>
              <a:endPara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8C8A61B-1176-45D6-A0FE-6AE6B986A1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398" y="12945"/>
            <a:ext cx="1143000" cy="1143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B3B91AC-DE1A-429F-AB3B-A49BC8C404EE}"/>
              </a:ext>
            </a:extLst>
          </p:cNvPr>
          <p:cNvSpPr txBox="1"/>
          <p:nvPr/>
        </p:nvSpPr>
        <p:spPr>
          <a:xfrm>
            <a:off x="985794" y="6261464"/>
            <a:ext cx="5486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These two quantities are very often conflated! </a:t>
            </a:r>
            <a:endParaRPr lang="en-US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59CC8D5-B426-4B30-B89A-3A68B11446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0250" y="28396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9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0">
        <p:wipe/>
      </p:transition>
    </mc:Choice>
    <mc:Fallback xmlns="">
      <p:transition advClick="0" advTm="3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26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Text Box 3">
            <a:extLst>
              <a:ext uri="{FF2B5EF4-FFF2-40B4-BE49-F238E27FC236}">
                <a16:creationId xmlns:a16="http://schemas.microsoft.com/office/drawing/2014/main" id="{A25F1924-8050-41AE-8111-6FC968032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920800"/>
            <a:ext cx="59177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dirty="0">
                <a:cs typeface="Arial" panose="020B0604020202020204" pitchFamily="34" charset="0"/>
              </a:rPr>
              <a:t>References</a:t>
            </a:r>
            <a:endParaRPr lang="en-US" altLang="en-US" sz="2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6388" name="Text Box 3">
            <a:extLst>
              <a:ext uri="{FF2B5EF4-FFF2-40B4-BE49-F238E27FC236}">
                <a16:creationId xmlns:a16="http://schemas.microsoft.com/office/drawing/2014/main" id="{FB99201B-F208-4697-873C-C6FB1D352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80087"/>
            <a:ext cx="8369193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700" dirty="0">
                <a:latin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E.J. Gumbel (1958). </a:t>
            </a:r>
            <a:r>
              <a:rPr lang="en-US" alt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Statistics of Extremes</a:t>
            </a: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 Columbia University Press, (Dover reprint 2004).</a:t>
            </a:r>
            <a:r>
              <a:rPr lang="en-US" alt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1600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51FC4E58-BB2A-4E28-929B-2928297C1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993" y="5774836"/>
            <a:ext cx="853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C-H. Wang and J.D. Holmes (2020).    Exceedance rate, exceedance probability and the duality of GEV and GPD for extreme hazard analysis, </a:t>
            </a:r>
            <a:r>
              <a:rPr lang="en-US" sz="1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Natural Hazards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Vol. 102, pp 1305-1321.</a:t>
            </a:r>
            <a:endParaRPr lang="en-US" altLang="en-US" sz="1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DAB21A2C-E876-42FC-8C04-A703CBF68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7982"/>
            <a:ext cx="1314450" cy="46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F8605BA-E344-43B6-91E5-6FCD1329F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398" y="12945"/>
            <a:ext cx="1143000" cy="1143000"/>
          </a:xfrm>
          <a:prstGeom prst="rect">
            <a:avLst/>
          </a:prstGeom>
        </p:spPr>
      </p:pic>
      <p:sp>
        <p:nvSpPr>
          <p:cNvPr id="14" name="Text Box 3">
            <a:extLst>
              <a:ext uri="{FF2B5EF4-FFF2-40B4-BE49-F238E27FC236}">
                <a16:creationId xmlns:a16="http://schemas.microsoft.com/office/drawing/2014/main" id="{041D96E3-F85A-4FE7-8270-623F118B1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478" y="3432615"/>
            <a:ext cx="853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J.R.M. Hosking and J.R. Wallis (1987).    Parameter and quantile estimation for the Generalized Pareto Distribution, </a:t>
            </a:r>
            <a:r>
              <a:rPr lang="en-US" sz="16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Technometrics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Vol. 29, pp 339-349.</a:t>
            </a:r>
            <a:endParaRPr lang="en-US" altLang="en-US" sz="1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36D61C5B-902E-4B76-BC11-4E818DC62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993" y="2814450"/>
            <a:ext cx="853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A.C. Davison and R.J. Smith (1990).    Models for exceedances over high thresholds, </a:t>
            </a:r>
            <a:r>
              <a:rPr lang="en-US" sz="1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Journal of the Royal Statistical Society, Series B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Vol. 52, pp 393-442.</a:t>
            </a:r>
            <a:endParaRPr lang="en-US" altLang="en-US" sz="1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id="{117DEFBA-8977-458C-A7CD-1DC0F51B4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372535"/>
            <a:ext cx="547321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700" i="1" dirty="0">
                <a:latin typeface="Calibri" panose="020F0502020204030204" pitchFamily="34" charset="0"/>
                <a:cs typeface="Calibri" panose="020F0502020204030204" pitchFamily="34" charset="0"/>
              </a:rPr>
              <a:t>Extreme value distributions and fitting methods</a:t>
            </a:r>
            <a:endParaRPr lang="en-US" altLang="en-US" sz="1700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 Box 3">
            <a:extLst>
              <a:ext uri="{FF2B5EF4-FFF2-40B4-BE49-F238E27FC236}">
                <a16:creationId xmlns:a16="http://schemas.microsoft.com/office/drawing/2014/main" id="{5D312C9D-2D76-40F0-8A29-781821F0B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501778"/>
            <a:ext cx="853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A.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Naess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and P.H. Clausen (2001).    Combination of the peaks-over threshold and bootstrapping methods for extreme value prediction, </a:t>
            </a:r>
            <a:r>
              <a:rPr lang="en-US" sz="1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Structural Safety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Vol. 23, pp 315-330.</a:t>
            </a:r>
            <a:endParaRPr lang="en-US" altLang="en-US" sz="1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86F8DE92-70DC-48B9-BE6F-58D53D980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993" y="5131161"/>
            <a:ext cx="853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P.dZ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Bermudez and S.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Kotz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(2010).    Parameter estimation of the generalized Pareto distribution - Part 1, </a:t>
            </a:r>
            <a:r>
              <a:rPr lang="en-US" sz="1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Journal of Statistical Planning &amp; Inference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Vol. 140, pp 1353-1373.</a:t>
            </a:r>
            <a:endParaRPr lang="en-US" altLang="en-US" sz="1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427EC47B-3B26-4F9A-B030-531B301FA1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96" y="1831276"/>
            <a:ext cx="9144000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700" dirty="0">
                <a:latin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E.J. Gumbel (1941). 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return period of flood flows, </a:t>
            </a:r>
            <a:r>
              <a:rPr lang="en-US" sz="1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Annals of Mathematical Statistics, 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Vol. 12, pp 163-190.</a:t>
            </a:r>
            <a:endParaRPr lang="en-US" altLang="en-US" sz="1600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55EC840B-4E04-45D7-998A-7CDED66A9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739" y="4044328"/>
            <a:ext cx="8680139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700" dirty="0">
                <a:latin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alt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Efron</a:t>
            </a: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(1979). 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Bootstrap methods: another look at the </a:t>
            </a:r>
            <a:r>
              <a:rPr lang="en-US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jacknife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US" sz="1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Annals of Statistics, 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Vol. 7, pp 1-26.</a:t>
            </a:r>
            <a:endParaRPr lang="en-US" altLang="en-US" sz="1600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9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20000">
        <p:wipe/>
      </p:transition>
    </mc:Choice>
    <mc:Fallback xmlns="">
      <p:transition advClick="0" advTm="20000">
        <p:wip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Text Box 3">
            <a:extLst>
              <a:ext uri="{FF2B5EF4-FFF2-40B4-BE49-F238E27FC236}">
                <a16:creationId xmlns:a16="http://schemas.microsoft.com/office/drawing/2014/main" id="{A25F1924-8050-41AE-8111-6FC968032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920800"/>
            <a:ext cx="59177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dirty="0">
                <a:cs typeface="Arial" panose="020B0604020202020204" pitchFamily="34" charset="0"/>
              </a:rPr>
              <a:t>References</a:t>
            </a:r>
            <a:endParaRPr lang="en-US" altLang="en-US" sz="2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10856DB3-1B87-4A09-85AD-3FAE7F4FC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967" y="2040772"/>
            <a:ext cx="8534400" cy="386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A.G. Davenport, (1977). The prediction of risk under wind loading. </a:t>
            </a:r>
            <a:r>
              <a:rPr lang="en-US" sz="1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</a:t>
            </a:r>
            <a:r>
              <a:rPr lang="en-US" sz="1600" i="1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nd</a:t>
            </a:r>
            <a:r>
              <a:rPr lang="en-US" sz="1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International Conference on Structural Safety and Reliability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Munich, Germany, September 19-21.</a:t>
            </a:r>
            <a:endParaRPr lang="en-A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 Box 3">
            <a:extLst>
              <a:ext uri="{FF2B5EF4-FFF2-40B4-BE49-F238E27FC236}">
                <a16:creationId xmlns:a16="http://schemas.microsoft.com/office/drawing/2014/main" id="{A58D7C09-EAAA-452E-8B3C-A0412437A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356" y="2864938"/>
            <a:ext cx="8534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M.F. Lepage and P.A. Irwin (1985).  A technique for combining historical wind data with wind tunnel tests to predict extreme wind loads.  </a:t>
            </a:r>
            <a:r>
              <a:rPr lang="en-US" sz="1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</a:t>
            </a:r>
            <a:r>
              <a:rPr lang="en-US" sz="1600" i="1" baseline="30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</a:t>
            </a:r>
            <a:r>
              <a:rPr lang="en-US" sz="1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U.S. National Conference on Wind Engineering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Lubbock, Texas, November 6-8.</a:t>
            </a:r>
            <a:endParaRPr lang="en-A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en-US" sz="16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40436C86-609A-4DBC-A6FC-D1B2BFC26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517" y="3853756"/>
            <a:ext cx="853440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700" dirty="0">
                <a:latin typeface="Times New Roman" panose="02020603050405020304" pitchFamily="18" charset="0"/>
              </a:rPr>
              <a:t>  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J.D. Holmes (1990). Directional effects on extreme wind loads. </a:t>
            </a:r>
            <a:r>
              <a:rPr lang="en-US" sz="1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Civil Engineering Transactions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Institution of Engineers, Australia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Vol. 32, pp 45-50.</a:t>
            </a:r>
            <a:endParaRPr lang="en-US" altLang="en-US" sz="17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DAB21A2C-E876-42FC-8C04-A703CBF68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7982"/>
            <a:ext cx="1314450" cy="46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F8605BA-E344-43B6-91E5-6FCD1329F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398" y="12945"/>
            <a:ext cx="1143000" cy="1143000"/>
          </a:xfrm>
          <a:prstGeom prst="rect">
            <a:avLst/>
          </a:prstGeom>
        </p:spPr>
      </p:pic>
      <p:sp>
        <p:nvSpPr>
          <p:cNvPr id="21" name="Text Box 3">
            <a:extLst>
              <a:ext uri="{FF2B5EF4-FFF2-40B4-BE49-F238E27FC236}">
                <a16:creationId xmlns:a16="http://schemas.microsoft.com/office/drawing/2014/main" id="{0141AD77-4EB6-48C1-9867-21955172E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649644"/>
            <a:ext cx="838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28600">
              <a:spcAft>
                <a:spcPts val="0"/>
              </a:spcAft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J.D. Holmes (2020). 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Comparison of probabilistic methods f</a:t>
            </a:r>
            <a:r>
              <a:rPr lang="en-AU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or the effects of wind direction on structural response, </a:t>
            </a:r>
            <a:r>
              <a:rPr lang="en-AU" sz="1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Structural Safety</a:t>
            </a:r>
            <a:r>
              <a:rPr lang="en-AU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Vol. 87, N</a:t>
            </a:r>
            <a:r>
              <a:rPr lang="en-AU" sz="1600" dirty="0">
                <a:latin typeface="Calibri" panose="020F0502020204030204" pitchFamily="34" charset="0"/>
                <a:cs typeface="Calibri" panose="020F0502020204030204" pitchFamily="34" charset="0"/>
              </a:rPr>
              <a:t>ovember 2020, 101983</a:t>
            </a:r>
            <a:endParaRPr lang="en-US" altLang="en-US" sz="1700" dirty="0">
              <a:cs typeface="Arial" panose="020B0604020202020204" pitchFamily="34" charset="0"/>
            </a:endParaRP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2886652F-998F-41CC-8E31-51A5F5E9A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986" y="1559501"/>
            <a:ext cx="547321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700" i="1" dirty="0">
                <a:latin typeface="Calibri" panose="020F0502020204030204" pitchFamily="34" charset="0"/>
                <a:cs typeface="Calibri" panose="020F0502020204030204" pitchFamily="34" charset="0"/>
              </a:rPr>
              <a:t>Prediction of structural loads and directionality</a:t>
            </a:r>
            <a:endParaRPr lang="en-US" altLang="en-US" sz="1700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38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5000">
        <p:wipe/>
      </p:transition>
    </mc:Choice>
    <mc:Fallback xmlns="">
      <p:transition advClick="0" advTm="15000">
        <p:wip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Text Box 3">
            <a:extLst>
              <a:ext uri="{FF2B5EF4-FFF2-40B4-BE49-F238E27FC236}">
                <a16:creationId xmlns:a16="http://schemas.microsoft.com/office/drawing/2014/main" id="{A25F1924-8050-41AE-8111-6FC968032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920800"/>
            <a:ext cx="59177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dirty="0">
                <a:cs typeface="Arial" panose="020B0604020202020204" pitchFamily="34" charset="0"/>
              </a:rPr>
              <a:t>References</a:t>
            </a:r>
            <a:endParaRPr lang="en-US" altLang="en-US" sz="2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10856DB3-1B87-4A09-85AD-3FAE7F4FC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967" y="2040772"/>
            <a:ext cx="8534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en-AU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J.D. Holmes and T.K.T. </a:t>
            </a:r>
            <a:r>
              <a:rPr lang="en-AU" sz="16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Tse</a:t>
            </a:r>
            <a:r>
              <a:rPr lang="en-AU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(2012).   International high-frequency base balance benchmark study.  </a:t>
            </a:r>
            <a:r>
              <a:rPr lang="en-US" sz="1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2012 World Congress on Advances in Civil, Environmental and Materials Research (ACEM12), 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Seoul, Korea, 26-29 August 2012. </a:t>
            </a:r>
            <a:endParaRPr lang="en-AU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40436C86-609A-4DBC-A6FC-D1B2BFC26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114577"/>
            <a:ext cx="8534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S.A. </a:t>
            </a:r>
            <a:r>
              <a:rPr lang="en-AU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Bekele and</a:t>
            </a:r>
            <a:r>
              <a:rPr lang="en-AU" sz="1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J.D. Holmes (2014).   Effects of directionality on wind load and response predictions.  </a:t>
            </a:r>
            <a:r>
              <a:rPr lang="en-US" sz="1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2014 World Congress on Advances in Civil, Environmental and Materials Research (ACEM14), </a:t>
            </a:r>
            <a:r>
              <a:rPr lang="en-US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Busan, Korea, 24-28 August 2014.</a:t>
            </a:r>
            <a:endParaRPr lang="en-US" altLang="en-US" sz="1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7">
            <a:extLst>
              <a:ext uri="{FF2B5EF4-FFF2-40B4-BE49-F238E27FC236}">
                <a16:creationId xmlns:a16="http://schemas.microsoft.com/office/drawing/2014/main" id="{DAB21A2C-E876-42FC-8C04-A703CBF68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7982"/>
            <a:ext cx="1314450" cy="46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F8605BA-E344-43B6-91E5-6FCD1329F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398" y="12945"/>
            <a:ext cx="1143000" cy="1143000"/>
          </a:xfrm>
          <a:prstGeom prst="rect">
            <a:avLst/>
          </a:prstGeom>
        </p:spPr>
      </p:pic>
      <p:sp>
        <p:nvSpPr>
          <p:cNvPr id="12" name="Text Box 3">
            <a:extLst>
              <a:ext uri="{FF2B5EF4-FFF2-40B4-BE49-F238E27FC236}">
                <a16:creationId xmlns:a16="http://schemas.microsoft.com/office/drawing/2014/main" id="{2886652F-998F-41CC-8E31-51A5F5E9A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42800"/>
            <a:ext cx="1905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AWAS / ACEM</a:t>
            </a:r>
            <a:endParaRPr lang="en-US" altLang="en-US" sz="2000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94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10000">
        <p:wipe/>
      </p:transition>
    </mc:Choice>
    <mc:Fallback xmlns="">
      <p:transition advClick="0" advTm="10000">
        <p:wip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4BA57094-57D6-42E2-AE20-577895659C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981200"/>
            <a:ext cx="7772400" cy="762000"/>
          </a:xfrm>
        </p:spPr>
        <p:txBody>
          <a:bodyPr/>
          <a:lstStyle/>
          <a:p>
            <a:pPr eaLnBrk="1" hangingPunct="1"/>
            <a:br>
              <a:rPr lang="en-US" altLang="en-US" sz="3200" dirty="0"/>
            </a:br>
            <a:r>
              <a:rPr lang="en-US" altLang="en-US" sz="2000" i="1" u="sng" dirty="0">
                <a:solidFill>
                  <a:schemeClr val="hlink"/>
                </a:solidFill>
                <a:hlinkClick r:id="rId3"/>
              </a:rPr>
              <a:t>john.holmes@jdhconsult.com</a:t>
            </a:r>
            <a:br>
              <a:rPr lang="en-US" altLang="en-US" sz="2000" i="1" dirty="0">
                <a:solidFill>
                  <a:srgbClr val="000000"/>
                </a:solidFill>
              </a:rPr>
            </a:br>
            <a:br>
              <a:rPr lang="en-US" altLang="en-US" i="1" dirty="0"/>
            </a:br>
            <a:endParaRPr lang="en-US" altLang="en-US" sz="2000" i="1" dirty="0">
              <a:solidFill>
                <a:srgbClr val="000000"/>
              </a:solidFill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EDD57EE6-DB9B-458C-8446-91AE03E58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7982"/>
            <a:ext cx="1314450" cy="46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A42364-B79E-4674-9528-AD101FC38B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398" y="12945"/>
            <a:ext cx="1143000" cy="1143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 advClick="0" advTm="10000">
        <p:wipe/>
      </p:transition>
    </mc:Choice>
    <mc:Fallback xmlns="">
      <p:transition spd="med" advClick="0" advTm="10000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2286000" y="279232"/>
            <a:ext cx="586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15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Analysis and prediction of extreme wind speeds and loads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FC7341C2-FF2D-4B67-8878-AD6A75098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076" y="1195026"/>
            <a:ext cx="72844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‘Return period’ versus ‘average recurrence interval’</a:t>
            </a:r>
            <a:endParaRPr lang="en-US" sz="2400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5937B34C-3419-4514-88D3-386F21894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7982"/>
            <a:ext cx="1314450" cy="46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127658F-BE53-4B9B-8B21-C86AF2AB0EEA}"/>
              </a:ext>
            </a:extLst>
          </p:cNvPr>
          <p:cNvGrpSpPr/>
          <p:nvPr/>
        </p:nvGrpSpPr>
        <p:grpSpPr>
          <a:xfrm>
            <a:off x="734706" y="2897330"/>
            <a:ext cx="7151994" cy="1132797"/>
            <a:chOff x="734706" y="2897330"/>
            <a:chExt cx="7151994" cy="113279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F0C1826-04BC-42CB-B60F-3F1D78D4810E}"/>
                </a:ext>
              </a:extLst>
            </p:cNvPr>
            <p:cNvSpPr txBox="1"/>
            <p:nvPr/>
          </p:nvSpPr>
          <p:spPr>
            <a:xfrm>
              <a:off x="734706" y="2897330"/>
              <a:ext cx="6648450" cy="670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A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Probability of </a:t>
              </a:r>
              <a:r>
                <a:rPr lang="en-AU" sz="18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</a:t>
              </a:r>
              <a:r>
                <a:rPr lang="en-A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being the maximum value in time </a:t>
              </a:r>
              <a:r>
                <a:rPr lang="en-AU" sz="18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</a:t>
              </a:r>
              <a:r>
                <a:rPr lang="en-A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= probability of </a:t>
              </a:r>
              <a:r>
                <a:rPr lang="en-AU" sz="1800" u="sng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zero</a:t>
              </a:r>
              <a:r>
                <a:rPr lang="en-A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exceedances in time </a:t>
              </a:r>
              <a:r>
                <a:rPr lang="en-AU" sz="18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</a:t>
              </a:r>
              <a:endPara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5A8D42E-D546-4439-AAAD-64E51A1E4BDC}"/>
                    </a:ext>
                  </a:extLst>
                </p:cNvPr>
                <p:cNvSpPr txBox="1"/>
                <p:nvPr/>
              </p:nvSpPr>
              <p:spPr>
                <a:xfrm>
                  <a:off x="3429000" y="3429000"/>
                  <a:ext cx="4457700" cy="60112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AU" i="1">
                            <a:latin typeface="Cambria Math" panose="02040503050406030204" pitchFamily="18" charset="0"/>
                          </a:rPr>
                          <m:t>= </m:t>
                        </m:r>
                        <m:r>
                          <a:rPr lang="en-AU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0,</m:t>
                            </m:r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d>
                        <m:r>
                          <a:rPr lang="en-AU" i="1">
                            <a:latin typeface="Cambria Math" panose="02040503050406030204" pitchFamily="18" charset="0"/>
                          </a:rPr>
                          <m:t>= </m:t>
                        </m:r>
                        <m:sSup>
                          <m:sSup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r>
                          <a:rPr lang="en-AU" i="1">
                            <a:latin typeface="Cambria Math" panose="02040503050406030204" pitchFamily="18" charset="0"/>
                          </a:rPr>
                          <m:t>.</m:t>
                        </m:r>
                        <m:f>
                          <m:f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AU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AU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p>
                                <m:r>
                                  <a:rPr lang="en-AU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0!</m:t>
                            </m:r>
                          </m:den>
                        </m:f>
                        <m:r>
                          <a:rPr lang="en-AU" i="1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r>
                          <a:rPr lang="en-AU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AU">
                            <a:latin typeface="Cambria Math" panose="02040503050406030204" pitchFamily="18" charset="0"/>
                          </a:rPr>
                          <m:t>exp</m:t>
                        </m:r>
                        <m:r>
                          <a:rPr lang="en-AU" i="1">
                            <a:latin typeface="Cambria Math" panose="02040503050406030204" pitchFamily="18" charset="0"/>
                          </a:rPr>
                          <m:t>(−</m:t>
                        </m:r>
                        <m:f>
                          <m:f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A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AU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sub>
                            </m:sSub>
                          </m:den>
                        </m:f>
                        <m:r>
                          <a:rPr lang="en-AU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AU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5A8D42E-D546-4439-AAAD-64E51A1E4B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9000" y="3429000"/>
                  <a:ext cx="4457700" cy="60112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E5F1E43-5A92-4704-A088-C30EB4011E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398" y="12945"/>
            <a:ext cx="1143000" cy="1143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2F7E24E-BDB2-496C-89D8-112176EAE961}"/>
              </a:ext>
            </a:extLst>
          </p:cNvPr>
          <p:cNvGrpSpPr/>
          <p:nvPr/>
        </p:nvGrpSpPr>
        <p:grpSpPr>
          <a:xfrm>
            <a:off x="734706" y="1741183"/>
            <a:ext cx="7228194" cy="1136387"/>
            <a:chOff x="734706" y="1741183"/>
            <a:chExt cx="7228194" cy="113638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3F1C3F5-AC20-4B9D-BB37-3A0435E2ADE3}"/>
                </a:ext>
              </a:extLst>
            </p:cNvPr>
            <p:cNvSpPr txBox="1"/>
            <p:nvPr/>
          </p:nvSpPr>
          <p:spPr>
            <a:xfrm>
              <a:off x="734706" y="1741183"/>
              <a:ext cx="6648450" cy="670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A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Assume a Poisson Distribution for the number of exceedances, </a:t>
              </a:r>
              <a:r>
                <a:rPr lang="en-AU" sz="18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</a:t>
              </a:r>
              <a:r>
                <a:rPr lang="en-A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of wind speed </a:t>
              </a:r>
              <a:r>
                <a:rPr lang="en-AU" sz="18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</a:t>
              </a:r>
              <a:r>
                <a:rPr lang="en-A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in a given time period </a:t>
              </a:r>
              <a:r>
                <a:rPr lang="en-AU" sz="18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</a:t>
              </a:r>
              <a:r>
                <a:rPr lang="en-A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53F5C6D-848B-4FF1-BC20-1D69771D71E3}"/>
                    </a:ext>
                  </a:extLst>
                </p:cNvPr>
                <p:cNvSpPr txBox="1"/>
                <p:nvPr/>
              </p:nvSpPr>
              <p:spPr>
                <a:xfrm>
                  <a:off x="5181600" y="2305554"/>
                  <a:ext cx="2781300" cy="5184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AU" sz="16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Mean, </a:t>
                  </a:r>
                  <a14:m>
                    <m:oMath xmlns:m="http://schemas.openxmlformats.org/officeDocument/2006/math">
                      <m:r>
                        <a:rPr lang="en-AU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AU" i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</m:t>
                          </m:r>
                        </m:e>
                        <m:sub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en-AU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AU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AU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sSub>
                            <m:sSub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</m:den>
                      </m:f>
                    </m:oMath>
                  </a14:m>
                  <a:endParaRPr lang="en-AU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53F5C6D-848B-4FF1-BC20-1D69771D71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81600" y="2305554"/>
                  <a:ext cx="2781300" cy="518475"/>
                </a:xfrm>
                <a:prstGeom prst="rect">
                  <a:avLst/>
                </a:prstGeom>
                <a:blipFill>
                  <a:blip r:embed="rId9"/>
                  <a:stretch>
                    <a:fillRect l="-1096" b="-1176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49F0777-25C0-4662-88AC-F0967E9108EE}"/>
                    </a:ext>
                  </a:extLst>
                </p:cNvPr>
                <p:cNvSpPr txBox="1"/>
                <p:nvPr/>
              </p:nvSpPr>
              <p:spPr>
                <a:xfrm>
                  <a:off x="2057400" y="2252014"/>
                  <a:ext cx="3504981" cy="6255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AU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AU" i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</m:d>
                        <m:r>
                          <a:rPr lang="en-AU" i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AU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r>
                          <a:rPr lang="en-AU" i="0">
                            <a:latin typeface="Cambria Math" panose="02040503050406030204" pitchFamily="18" charset="0"/>
                          </a:rPr>
                          <m:t>.</m:t>
                        </m:r>
                        <m:f>
                          <m:fPr>
                            <m:ctrlPr>
                              <a:rPr lang="en-AU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AU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AU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p>
                                <m:r>
                                  <a:rPr lang="en-AU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num>
                          <m:den>
                            <m:r>
                              <a:rPr lang="en-AU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AU" i="0">
                                <a:latin typeface="Cambria Math" panose="02040503050406030204" pitchFamily="18" charset="0"/>
                              </a:rPr>
                              <m:t>!</m:t>
                            </m:r>
                          </m:den>
                        </m:f>
                      </m:oMath>
                    </m:oMathPara>
                  </a14:m>
                  <a:endParaRPr lang="en-AU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49F0777-25C0-4662-88AC-F0967E9108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7400" y="2252014"/>
                  <a:ext cx="3504981" cy="62555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589E6E3-6A88-4AB2-843E-CAF4E971B4E1}"/>
                </a:ext>
              </a:extLst>
            </p:cNvPr>
            <p:cNvSpPr/>
            <p:nvPr/>
          </p:nvSpPr>
          <p:spPr>
            <a:xfrm>
              <a:off x="7078575" y="2598943"/>
              <a:ext cx="304581" cy="230330"/>
            </a:xfrm>
            <a:prstGeom prst="ellipse">
              <a:avLst/>
            </a:prstGeom>
            <a:solidFill>
              <a:srgbClr val="FF0000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E76784-7F65-4DEF-BE22-8BD793C38A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14772" y="4586886"/>
            <a:ext cx="609600" cy="6096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AA0067A-7346-49EE-83D9-2C1C09715F81}"/>
              </a:ext>
            </a:extLst>
          </p:cNvPr>
          <p:cNvGrpSpPr/>
          <p:nvPr/>
        </p:nvGrpSpPr>
        <p:grpSpPr>
          <a:xfrm>
            <a:off x="660181" y="4173025"/>
            <a:ext cx="5740619" cy="2021900"/>
            <a:chOff x="660181" y="4173025"/>
            <a:chExt cx="5740619" cy="202190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6F11C45-038E-4A03-A650-15EB070A506F}"/>
                </a:ext>
              </a:extLst>
            </p:cNvPr>
            <p:cNvGrpSpPr/>
            <p:nvPr/>
          </p:nvGrpSpPr>
          <p:grpSpPr>
            <a:xfrm>
              <a:off x="660181" y="4173025"/>
              <a:ext cx="5740619" cy="2021900"/>
              <a:chOff x="660181" y="4173025"/>
              <a:chExt cx="5740619" cy="202190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EF713D-AFB3-422D-B828-9D64F977B8F9}"/>
                  </a:ext>
                </a:extLst>
              </p:cNvPr>
              <p:cNvSpPr txBox="1"/>
              <p:nvPr/>
            </p:nvSpPr>
            <p:spPr>
              <a:xfrm>
                <a:off x="685581" y="4173025"/>
                <a:ext cx="4876800" cy="7682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AU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By definition of return period, </a:t>
                </a:r>
                <a:r>
                  <a:rPr lang="en-AU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AU" sz="1800" i="1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AU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 </a:t>
                </a:r>
                <a:endParaRPr lang="en-A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AU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Probability of non-exceedance of </a:t>
                </a:r>
                <a:r>
                  <a:rPr lang="en-AU" sz="1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</a:t>
                </a:r>
                <a:r>
                  <a:rPr lang="en-AU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in 1 year = </a:t>
                </a:r>
                <a:endParaRPr lang="en-A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8CADC545-0270-4E0D-B54D-3F76EDA8380E}"/>
                      </a:ext>
                    </a:extLst>
                  </p:cNvPr>
                  <p:cNvSpPr txBox="1"/>
                  <p:nvPr/>
                </p:nvSpPr>
                <p:spPr>
                  <a:xfrm>
                    <a:off x="4495800" y="4452656"/>
                    <a:ext cx="1905000" cy="87806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A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en-AU" dirty="0"/>
                  </a:p>
                  <a:p>
                    <a:endParaRPr lang="en-AU" dirty="0"/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8CADC545-0270-4E0D-B54D-3F76EDA8380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95800" y="4452656"/>
                    <a:ext cx="1905000" cy="87806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Text Box 3">
                <a:extLst>
                  <a:ext uri="{FF2B5EF4-FFF2-40B4-BE49-F238E27FC236}">
                    <a16:creationId xmlns:a16="http://schemas.microsoft.com/office/drawing/2014/main" id="{F817F435-FE08-4028-90FC-8F331CF71E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4706" y="4941312"/>
                <a:ext cx="1017894" cy="375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AU" sz="1800" dirty="0"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Hence,</a:t>
                </a:r>
                <a:endParaRPr lang="en-AU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16C5FF2E-B32E-428E-A702-57C99AF94C11}"/>
                      </a:ext>
                    </a:extLst>
                  </p:cNvPr>
                  <p:cNvSpPr txBox="1"/>
                  <p:nvPr/>
                </p:nvSpPr>
                <p:spPr>
                  <a:xfrm>
                    <a:off x="660181" y="5316864"/>
                    <a:ext cx="3943350" cy="87806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A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den>
                          </m:f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AU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(−</m:t>
                              </m:r>
                              <m:f>
                                <m:fPr>
                                  <m:ctrlPr>
                                    <a:rPr lang="en-AU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AU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AU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func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AU" dirty="0"/>
                  </a:p>
                  <a:p>
                    <a:endParaRPr lang="en-AU" dirty="0"/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16C5FF2E-B32E-428E-A702-57C99AF94C1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0181" y="5316864"/>
                    <a:ext cx="3943350" cy="87806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4B3CC23-4951-4ED6-BA5C-89E2EB311223}"/>
                </a:ext>
              </a:extLst>
            </p:cNvPr>
            <p:cNvSpPr/>
            <p:nvPr/>
          </p:nvSpPr>
          <p:spPr>
            <a:xfrm flipV="1">
              <a:off x="5410201" y="4800600"/>
              <a:ext cx="381000" cy="249427"/>
            </a:xfrm>
            <a:prstGeom prst="ellipse">
              <a:avLst/>
            </a:prstGeom>
            <a:solidFill>
              <a:srgbClr val="FF0000">
                <a:alpha val="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105345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0">
        <p:wipe/>
      </p:transition>
    </mc:Choice>
    <mc:Fallback xmlns="">
      <p:transition advClick="0" advTm="4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16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2286000" y="279232"/>
            <a:ext cx="586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15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Analysis and prediction of extreme wind speeds and loads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FC7341C2-FF2D-4B67-8878-AD6A75098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076" y="1195026"/>
            <a:ext cx="72844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‘Return period’ versus ‘average recurrence interval’</a:t>
            </a:r>
            <a:endParaRPr lang="en-US" sz="2400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5937B34C-3419-4514-88D3-386F21894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7982"/>
            <a:ext cx="1314450" cy="46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96ACC6-26D1-4382-8E14-D67EE65727D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762" y="3385447"/>
            <a:ext cx="4562475" cy="2843530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CBA2882-1DFC-4355-B336-EB2F5D880AB7}"/>
                  </a:ext>
                </a:extLst>
              </p:cNvPr>
              <p:cNvSpPr txBox="1"/>
              <p:nvPr/>
            </p:nvSpPr>
            <p:spPr>
              <a:xfrm>
                <a:off x="3276600" y="2115285"/>
                <a:ext cx="2209800" cy="5657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den>
                      </m:f>
                      <m:r>
                        <a:rPr lang="en-AU" i="1">
                          <a:latin typeface="Cambria Math" panose="02040503050406030204" pitchFamily="18" charset="0"/>
                        </a:rPr>
                        <m:t>=1−</m:t>
                      </m:r>
                      <m:r>
                        <m:rPr>
                          <m:sty m:val="p"/>
                        </m:rPr>
                        <a:rPr lang="en-AU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AU" i="1">
                          <a:latin typeface="Cambria Math" panose="02040503050406030204" pitchFamily="18" charset="0"/>
                        </a:rPr>
                        <m:t>(−</m:t>
                      </m:r>
                      <m:f>
                        <m:f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A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AU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</m:den>
                      </m:f>
                      <m:r>
                        <m:rPr>
                          <m:nor/>
                        </m:rPr>
                        <a:rPr lang="en-AU"/>
                        <m:t>)</m:t>
                      </m:r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CBA2882-1DFC-4355-B336-EB2F5D880A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2115285"/>
                <a:ext cx="2209800" cy="5657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6CDC1A23-BE8C-472B-836E-81ACB438939A}"/>
              </a:ext>
            </a:extLst>
          </p:cNvPr>
          <p:cNvGrpSpPr/>
          <p:nvPr/>
        </p:nvGrpSpPr>
        <p:grpSpPr>
          <a:xfrm>
            <a:off x="1371600" y="4724400"/>
            <a:ext cx="1584174" cy="461665"/>
            <a:chOff x="971600" y="4197141"/>
            <a:chExt cx="1584174" cy="46166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A3B5BCA-5996-4BCB-893C-733329EF0267}"/>
                </a:ext>
              </a:extLst>
            </p:cNvPr>
            <p:cNvSpPr txBox="1"/>
            <p:nvPr/>
          </p:nvSpPr>
          <p:spPr>
            <a:xfrm>
              <a:off x="971600" y="4197141"/>
              <a:ext cx="1152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cs typeface="Times New Roman" panose="02020603050405020304" pitchFamily="18" charset="0"/>
                </a:rPr>
                <a:t>R</a:t>
              </a:r>
              <a:r>
                <a:rPr lang="en-US" i="1" baseline="-25000" dirty="0">
                  <a:cs typeface="Times New Roman" panose="02020603050405020304" pitchFamily="18" charset="0"/>
                </a:rPr>
                <a:t>P </a:t>
              </a:r>
              <a:r>
                <a:rPr lang="en-US" i="1" dirty="0">
                  <a:cs typeface="Times New Roman" panose="02020603050405020304" pitchFamily="18" charset="0"/>
                </a:rPr>
                <a:t>&gt; </a:t>
              </a:r>
              <a:r>
                <a:rPr lang="en-US" dirty="0">
                  <a:cs typeface="Times New Roman" panose="02020603050405020304" pitchFamily="18" charset="0"/>
                </a:rPr>
                <a:t>1</a:t>
              </a:r>
              <a:endParaRPr lang="en-AU" dirty="0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1B4341F-E650-40A4-B0D3-696E2F26735E}"/>
                </a:ext>
              </a:extLst>
            </p:cNvPr>
            <p:cNvCxnSpPr/>
            <p:nvPr/>
          </p:nvCxnSpPr>
          <p:spPr>
            <a:xfrm>
              <a:off x="1979712" y="4427973"/>
              <a:ext cx="576062" cy="811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B2B660B-E41E-4B64-B6C1-36DDC34CEB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27758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0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>
        <p:wipe/>
      </p:transition>
    </mc:Choice>
    <mc:Fallback xmlns="">
      <p:transition advClick="0" advTm="2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2286000" y="279232"/>
            <a:ext cx="586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15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Analysis and prediction of extreme wind speeds and loads</a:t>
            </a: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5937B34C-3419-4514-88D3-386F21894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7982"/>
            <a:ext cx="1314450" cy="46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3D5F414B-DB23-4214-8903-79FF253DD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034" y="970877"/>
            <a:ext cx="82047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Separation and correction of recorded wind data</a:t>
            </a:r>
            <a:endParaRPr lang="en-US" sz="2400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25574D5-C012-46D6-AB62-F15CBBFE636D}"/>
              </a:ext>
            </a:extLst>
          </p:cNvPr>
          <p:cNvGrpSpPr/>
          <p:nvPr/>
        </p:nvGrpSpPr>
        <p:grpSpPr>
          <a:xfrm>
            <a:off x="609600" y="2299706"/>
            <a:ext cx="6682609" cy="3888369"/>
            <a:chOff x="609600" y="2299706"/>
            <a:chExt cx="6682609" cy="388836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F436F3-A498-42DD-9148-FB1100C5EBD3}"/>
                </a:ext>
              </a:extLst>
            </p:cNvPr>
            <p:cNvSpPr txBox="1"/>
            <p:nvPr/>
          </p:nvSpPr>
          <p:spPr>
            <a:xfrm>
              <a:off x="609600" y="2299706"/>
              <a:ext cx="66484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14313" indent="-214313">
                <a:spcBef>
                  <a:spcPct val="50000"/>
                </a:spcBef>
                <a:buFont typeface="Wingdings" panose="05000000000000000000" pitchFamily="2" charset="2"/>
                <a:buChar char="§"/>
              </a:pP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Synoptic (extra-tropical depression):</a:t>
              </a:r>
              <a:endParaRPr lang="en-US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34ADF7-C645-4909-9ACB-A747A24D9B23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4089" y="2819400"/>
              <a:ext cx="5278120" cy="3368675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BDBFB97-1D0D-42BC-B5EA-283B00BAE3FE}"/>
              </a:ext>
            </a:extLst>
          </p:cNvPr>
          <p:cNvSpPr txBox="1"/>
          <p:nvPr/>
        </p:nvSpPr>
        <p:spPr>
          <a:xfrm>
            <a:off x="304799" y="1496792"/>
            <a:ext cx="746760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Separate synoptic wind events from non-synoptic/transient</a:t>
            </a:r>
            <a:endParaRPr lang="en-US" sz="2200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A7FD61-3FFE-42D7-9BF6-47D8193F16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398" y="12945"/>
            <a:ext cx="1143000" cy="1143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917B5C4-1945-45F8-827C-83F3A510CC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67600" y="3352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2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wipe/>
      </p:transition>
    </mc:Choice>
    <mc:Fallback xmlns="">
      <p:transition advClick="0" advTm="1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5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2286000" y="279232"/>
            <a:ext cx="586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15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Analysis and prediction of extreme wind speeds and loads</a:t>
            </a: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5937B34C-3419-4514-88D3-386F21894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7982"/>
            <a:ext cx="1314450" cy="46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F0C1826-04BC-42CB-B60F-3F1D78D4810E}"/>
              </a:ext>
            </a:extLst>
          </p:cNvPr>
          <p:cNvSpPr txBox="1"/>
          <p:nvPr/>
        </p:nvSpPr>
        <p:spPr>
          <a:xfrm>
            <a:off x="304800" y="1496792"/>
            <a:ext cx="8001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Separate synoptic wind events from non-synoptic/transient</a:t>
            </a:r>
            <a:endParaRPr lang="en-US" sz="2200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3D5F414B-DB23-4214-8903-79FF253DD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034" y="970877"/>
            <a:ext cx="82047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Separation and correction of recorded wind data</a:t>
            </a:r>
            <a:endParaRPr lang="en-US" sz="2400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02AE4F-CA1F-4D74-9701-55EF38E2EC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956" y="2895600"/>
            <a:ext cx="5302858" cy="31817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F436F3-A498-42DD-9148-FB1100C5EBD3}"/>
              </a:ext>
            </a:extLst>
          </p:cNvPr>
          <p:cNvSpPr txBox="1"/>
          <p:nvPr/>
        </p:nvSpPr>
        <p:spPr>
          <a:xfrm>
            <a:off x="609600" y="2299706"/>
            <a:ext cx="6648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Non-synoptic (downburst):</a:t>
            </a:r>
            <a:endParaRPr lang="en-US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C66141-7F9B-4FA1-B032-9810B9B219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398" y="12945"/>
            <a:ext cx="1143000" cy="1143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1B073B-F1E9-4C22-B195-0E9C7A5921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3581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67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:wipe/>
      </p:transition>
    </mc:Choice>
    <mc:Fallback xmlns="">
      <p:transition advClick="0" advTm="1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2286000" y="279232"/>
            <a:ext cx="586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15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Analysis and prediction of extreme wind speeds and loads</a:t>
            </a: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5937B34C-3419-4514-88D3-386F21894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7982"/>
            <a:ext cx="1314450" cy="46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3D5F414B-DB23-4214-8903-79FF253DD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034" y="970877"/>
            <a:ext cx="82047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Separation and correction of recorded wind data</a:t>
            </a:r>
            <a:endParaRPr lang="en-US" sz="2400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6F8F9D-A91B-4EDA-9920-5CD59829427C}"/>
              </a:ext>
            </a:extLst>
          </p:cNvPr>
          <p:cNvSpPr txBox="1"/>
          <p:nvPr/>
        </p:nvSpPr>
        <p:spPr>
          <a:xfrm>
            <a:off x="457200" y="1496275"/>
            <a:ext cx="66484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Correction for gust duration</a:t>
            </a:r>
            <a:endParaRPr lang="en-US" sz="2200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DA1C694-9AEA-4454-B724-6475AB583464}"/>
              </a:ext>
            </a:extLst>
          </p:cNvPr>
          <p:cNvGrpSpPr/>
          <p:nvPr/>
        </p:nvGrpSpPr>
        <p:grpSpPr>
          <a:xfrm>
            <a:off x="1236486" y="2023460"/>
            <a:ext cx="6914286" cy="3333333"/>
            <a:chOff x="1236486" y="2023460"/>
            <a:chExt cx="6914286" cy="333333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85FBA1B-62A8-43EA-A3A3-A1788CED8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6486" y="2023460"/>
              <a:ext cx="6914286" cy="3333333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F854D68-EFA5-4B6D-A864-1244628BE0E7}"/>
                </a:ext>
              </a:extLst>
            </p:cNvPr>
            <p:cNvGrpSpPr/>
            <p:nvPr/>
          </p:nvGrpSpPr>
          <p:grpSpPr>
            <a:xfrm>
              <a:off x="5715000" y="2339879"/>
              <a:ext cx="1075997" cy="555721"/>
              <a:chOff x="5715000" y="2339879"/>
              <a:chExt cx="1075997" cy="555721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C145A758-87CE-4356-BAE7-94B4D6C53231}"/>
                  </a:ext>
                </a:extLst>
              </p:cNvPr>
              <p:cNvCxnSpPr/>
              <p:nvPr/>
            </p:nvCxnSpPr>
            <p:spPr>
              <a:xfrm>
                <a:off x="5715000" y="2667000"/>
                <a:ext cx="22860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DDCCB990-8787-41C6-9E06-68A20CA83C38}"/>
                  </a:ext>
                </a:extLst>
              </p:cNvPr>
              <p:cNvCxnSpPr/>
              <p:nvPr/>
            </p:nvCxnSpPr>
            <p:spPr>
              <a:xfrm>
                <a:off x="5715000" y="2895600"/>
                <a:ext cx="228600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E351FDC-9042-4029-A7FD-7E1B0EC0BD24}"/>
                  </a:ext>
                </a:extLst>
              </p:cNvPr>
              <p:cNvSpPr txBox="1"/>
              <p:nvPr/>
            </p:nvSpPr>
            <p:spPr>
              <a:xfrm>
                <a:off x="5800397" y="2339879"/>
                <a:ext cx="9906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1600" dirty="0">
                    <a:solidFill>
                      <a:srgbClr val="FF0000"/>
                    </a:solidFill>
                  </a:rPr>
                  <a:t>~15%</a:t>
                </a: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6799D55-2E3A-4604-A390-25B491CE6E59}"/>
                  </a:ext>
                </a:extLst>
              </p:cNvPr>
              <p:cNvSpPr/>
              <p:nvPr/>
            </p:nvSpPr>
            <p:spPr>
              <a:xfrm>
                <a:off x="5885793" y="2627586"/>
                <a:ext cx="220717" cy="147145"/>
              </a:xfrm>
              <a:custGeom>
                <a:avLst/>
                <a:gdLst>
                  <a:gd name="connsiteX0" fmla="*/ 220717 w 220717"/>
                  <a:gd name="connsiteY0" fmla="*/ 0 h 147145"/>
                  <a:gd name="connsiteX1" fmla="*/ 157655 w 220717"/>
                  <a:gd name="connsiteY1" fmla="*/ 115614 h 147145"/>
                  <a:gd name="connsiteX2" fmla="*/ 0 w 220717"/>
                  <a:gd name="connsiteY2" fmla="*/ 147145 h 14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0717" h="147145">
                    <a:moveTo>
                      <a:pt x="220717" y="0"/>
                    </a:moveTo>
                    <a:cubicBezTo>
                      <a:pt x="207579" y="45545"/>
                      <a:pt x="194441" y="91090"/>
                      <a:pt x="157655" y="115614"/>
                    </a:cubicBezTo>
                    <a:cubicBezTo>
                      <a:pt x="120869" y="140138"/>
                      <a:pt x="60434" y="143641"/>
                      <a:pt x="0" y="147145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D8A7462-2143-4336-900B-086A9E2EE5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398" y="12945"/>
            <a:ext cx="1143000" cy="1143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E6BD75-C0BF-47B6-8366-4807599FF8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20064" y="54530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38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15000">
        <p:wipe/>
      </p:transition>
    </mc:Choice>
    <mc:Fallback xmlns="">
      <p:transition advClick="0" advTm="15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2286000" y="279232"/>
            <a:ext cx="586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15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Analysis and prediction of extreme wind speeds and loads</a:t>
            </a: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5937B34C-3419-4514-88D3-386F21894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7982"/>
            <a:ext cx="1314450" cy="46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3D5F414B-DB23-4214-8903-79FF253DD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034" y="970877"/>
            <a:ext cx="82047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Separation and correction of recorded wind data</a:t>
            </a:r>
            <a:endParaRPr lang="en-US" sz="2400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6F8F9D-A91B-4EDA-9920-5CD59829427C}"/>
              </a:ext>
            </a:extLst>
          </p:cNvPr>
          <p:cNvSpPr txBox="1"/>
          <p:nvPr/>
        </p:nvSpPr>
        <p:spPr>
          <a:xfrm>
            <a:off x="289034" y="1529565"/>
            <a:ext cx="664845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Correction for terrain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(by direction sector)</a:t>
            </a:r>
            <a:endParaRPr lang="en-US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48D5EC0-23D9-4B74-B501-C2603C6118CE}"/>
              </a:ext>
            </a:extLst>
          </p:cNvPr>
          <p:cNvGrpSpPr/>
          <p:nvPr/>
        </p:nvGrpSpPr>
        <p:grpSpPr>
          <a:xfrm>
            <a:off x="2362200" y="2209800"/>
            <a:ext cx="4168775" cy="3225165"/>
            <a:chOff x="0" y="0"/>
            <a:chExt cx="4168775" cy="3225165"/>
          </a:xfrm>
        </p:grpSpPr>
        <p:pic>
          <p:nvPicPr>
            <p:cNvPr id="13" name="Picture 12" descr="Google Earth image Tullamarine AWS">
              <a:extLst>
                <a:ext uri="{FF2B5EF4-FFF2-40B4-BE49-F238E27FC236}">
                  <a16:creationId xmlns:a16="http://schemas.microsoft.com/office/drawing/2014/main" id="{A89FC86A-B7E6-4F3F-BEB9-0C7D90570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168775" cy="3225165"/>
            </a:xfrm>
            <a:prstGeom prst="rect">
              <a:avLst/>
            </a:prstGeom>
            <a:noFill/>
          </p:spPr>
        </p:pic>
        <p:sp>
          <p:nvSpPr>
            <p:cNvPr id="14" name="Text Box 2">
              <a:extLst>
                <a:ext uri="{FF2B5EF4-FFF2-40B4-BE49-F238E27FC236}">
                  <a16:creationId xmlns:a16="http://schemas.microsoft.com/office/drawing/2014/main" id="{D7AEFB6D-CB2C-4A95-9037-AC0D6C1F67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9450" y="2886075"/>
              <a:ext cx="561975" cy="255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10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1.6 km</a:t>
              </a:r>
              <a:endParaRPr lang="en-AU" sz="10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B0DA27-106A-4CD2-A42D-3E45FEF8A441}"/>
              </a:ext>
            </a:extLst>
          </p:cNvPr>
          <p:cNvGrpSpPr/>
          <p:nvPr/>
        </p:nvGrpSpPr>
        <p:grpSpPr>
          <a:xfrm>
            <a:off x="3306142" y="2439806"/>
            <a:ext cx="2531713" cy="2426064"/>
            <a:chOff x="3995936" y="2420888"/>
            <a:chExt cx="2531713" cy="2426064"/>
          </a:xfrm>
        </p:grpSpPr>
        <p:sp>
          <p:nvSpPr>
            <p:cNvPr id="18" name="Oval 3">
              <a:extLst>
                <a:ext uri="{FF2B5EF4-FFF2-40B4-BE49-F238E27FC236}">
                  <a16:creationId xmlns:a16="http://schemas.microsoft.com/office/drawing/2014/main" id="{EDB23F3D-B7B8-41E0-B5FE-BF6580D31ED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995936" y="2420888"/>
              <a:ext cx="2531713" cy="2426064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41275">
              <a:solidFill>
                <a:srgbClr val="FFFF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cxnSp>
          <p:nvCxnSpPr>
            <p:cNvPr id="23" name="AutoShape 8">
              <a:extLst>
                <a:ext uri="{FF2B5EF4-FFF2-40B4-BE49-F238E27FC236}">
                  <a16:creationId xmlns:a16="http://schemas.microsoft.com/office/drawing/2014/main" id="{8DE66191-F8BB-48C1-986A-98636E70687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671521" y="2605321"/>
              <a:ext cx="1152875" cy="2178616"/>
            </a:xfrm>
            <a:prstGeom prst="straightConnector1">
              <a:avLst/>
            </a:prstGeom>
            <a:noFill/>
            <a:ln w="41275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4" name="AutoShape 9">
              <a:extLst>
                <a:ext uri="{FF2B5EF4-FFF2-40B4-BE49-F238E27FC236}">
                  <a16:creationId xmlns:a16="http://schemas.microsoft.com/office/drawing/2014/main" id="{CC942634-C290-47B3-AC03-A5A530DC781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747610" y="2542306"/>
              <a:ext cx="1076785" cy="2183996"/>
            </a:xfrm>
            <a:prstGeom prst="straightConnector1">
              <a:avLst/>
            </a:prstGeom>
            <a:noFill/>
            <a:ln w="41275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" name="AutoShape 10">
              <a:extLst>
                <a:ext uri="{FF2B5EF4-FFF2-40B4-BE49-F238E27FC236}">
                  <a16:creationId xmlns:a16="http://schemas.microsoft.com/office/drawing/2014/main" id="{0589FC75-C70A-4606-9383-A8F6E44F3C1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095083" y="3250837"/>
              <a:ext cx="2351865" cy="823033"/>
            </a:xfrm>
            <a:prstGeom prst="straightConnector1">
              <a:avLst/>
            </a:prstGeom>
            <a:noFill/>
            <a:ln w="41275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6" name="AutoShape 11">
              <a:extLst>
                <a:ext uri="{FF2B5EF4-FFF2-40B4-BE49-F238E27FC236}">
                  <a16:creationId xmlns:a16="http://schemas.microsoft.com/office/drawing/2014/main" id="{BAC1A6CE-07F6-44D9-83C9-C43117AB86B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4095083" y="3250837"/>
              <a:ext cx="2282692" cy="887584"/>
            </a:xfrm>
            <a:prstGeom prst="straightConnector1">
              <a:avLst/>
            </a:prstGeom>
            <a:noFill/>
            <a:ln w="41275">
              <a:solidFill>
                <a:srgbClr val="FFFF00"/>
              </a:solidFill>
              <a:round/>
              <a:headEnd/>
              <a:tailEnd/>
            </a:ln>
          </p:spPr>
        </p:cxnSp>
      </p:grpSp>
      <p:sp>
        <p:nvSpPr>
          <p:cNvPr id="27" name="Text Box 4">
            <a:extLst>
              <a:ext uri="{FF2B5EF4-FFF2-40B4-BE49-F238E27FC236}">
                <a16:creationId xmlns:a16="http://schemas.microsoft.com/office/drawing/2014/main" id="{26D6D9DC-F170-4448-9764-A8D539112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448371"/>
            <a:ext cx="54032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Assess by inspection (e.g. Google Earth  images)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2A5029-D700-4EFC-B43B-36BD8C4C9A63}"/>
              </a:ext>
            </a:extLst>
          </p:cNvPr>
          <p:cNvGrpSpPr/>
          <p:nvPr/>
        </p:nvGrpSpPr>
        <p:grpSpPr>
          <a:xfrm>
            <a:off x="304800" y="5754327"/>
            <a:ext cx="8729732" cy="664708"/>
            <a:chOff x="304800" y="5754327"/>
            <a:chExt cx="8729732" cy="664708"/>
          </a:xfrm>
        </p:grpSpPr>
        <p:sp>
          <p:nvSpPr>
            <p:cNvPr id="28" name="Text Box 4">
              <a:extLst>
                <a:ext uri="{FF2B5EF4-FFF2-40B4-BE49-F238E27FC236}">
                  <a16:creationId xmlns:a16="http://schemas.microsoft.com/office/drawing/2014/main" id="{6CEACC49-16E5-45F1-A354-C44335C179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5754327"/>
              <a:ext cx="128995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Alternatively, 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Text Box 4">
              <a:extLst>
                <a:ext uri="{FF2B5EF4-FFF2-40B4-BE49-F238E27FC236}">
                  <a16:creationId xmlns:a16="http://schemas.microsoft.com/office/drawing/2014/main" id="{929CD51C-6331-4F80-B7CB-D5C65DA1DF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9778" y="6080481"/>
              <a:ext cx="808475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recorded gust factors turbulence intensity  roughness length  correction factor</a:t>
              </a:r>
              <a:endParaRPr 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E87D56C-A963-48C1-A17E-B18731321E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398" y="12945"/>
            <a:ext cx="1143000" cy="1143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814044-DAFE-4DB1-BF1D-FBB49FA498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65598" y="30432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7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Click="0" advTm="30000">
        <p:wipe/>
      </p:transition>
    </mc:Choice>
    <mc:Fallback xmlns="">
      <p:transition advClick="0" advTm="3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88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7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13704</TotalTime>
  <Words>2785</Words>
  <Application>Microsoft Office PowerPoint</Application>
  <PresentationFormat>화면 슬라이드 쇼(4:3)</PresentationFormat>
  <Paragraphs>394</Paragraphs>
  <Slides>33</Slides>
  <Notes>16</Notes>
  <HiddenSlides>0</HiddenSlides>
  <MMClips>28</MMClips>
  <ScaleCrop>false</ScaleCrop>
  <HeadingPairs>
    <vt:vector size="8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33</vt:i4>
      </vt:variant>
    </vt:vector>
  </HeadingPairs>
  <TitlesOfParts>
    <vt:vector size="42" baseType="lpstr">
      <vt:lpstr>Arial</vt:lpstr>
      <vt:lpstr>Calibri</vt:lpstr>
      <vt:lpstr>Cambria</vt:lpstr>
      <vt:lpstr>Cambria Math</vt:lpstr>
      <vt:lpstr>Monotype Corsiva</vt:lpstr>
      <vt:lpstr>Times New Roman</vt:lpstr>
      <vt:lpstr>Wingdings</vt:lpstr>
      <vt:lpstr>Default Design</vt:lpstr>
      <vt:lpstr>Document</vt:lpstr>
      <vt:lpstr>Analysis and prediction of extreme wind speeds and loads - mysteries and misconceptions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 john.holmes@jdhconsult.com  </vt:lpstr>
    </vt:vector>
  </TitlesOfParts>
  <Company>JDH Consulting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and prediction of extreme wind speeds and loads</dc:title>
  <dc:subject>AWAS- August25-28 2020</dc:subject>
  <dc:creator>John Holmes;Chi-Hsiang Wang</dc:creator>
  <cp:lastModifiedBy>이 보현</cp:lastModifiedBy>
  <cp:revision>894</cp:revision>
  <dcterms:created xsi:type="dcterms:W3CDTF">2001-08-21T03:15:59Z</dcterms:created>
  <dcterms:modified xsi:type="dcterms:W3CDTF">2020-08-21T07:26:03Z</dcterms:modified>
</cp:coreProperties>
</file>